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24"/>
  </p:notesMasterIdLst>
  <p:sldIdLst>
    <p:sldId id="256" r:id="rId2"/>
    <p:sldId id="259" r:id="rId3"/>
    <p:sldId id="260" r:id="rId4"/>
    <p:sldId id="261" r:id="rId5"/>
    <p:sldId id="263" r:id="rId6"/>
    <p:sldId id="276" r:id="rId7"/>
    <p:sldId id="257" r:id="rId8"/>
    <p:sldId id="258" r:id="rId9"/>
    <p:sldId id="262" r:id="rId10"/>
    <p:sldId id="265" r:id="rId11"/>
    <p:sldId id="264" r:id="rId12"/>
    <p:sldId id="267" r:id="rId13"/>
    <p:sldId id="269" r:id="rId14"/>
    <p:sldId id="268" r:id="rId15"/>
    <p:sldId id="277" r:id="rId16"/>
    <p:sldId id="266" r:id="rId17"/>
    <p:sldId id="273" r:id="rId18"/>
    <p:sldId id="271" r:id="rId19"/>
    <p:sldId id="272" r:id="rId20"/>
    <p:sldId id="274" r:id="rId21"/>
    <p:sldId id="278" r:id="rId22"/>
    <p:sldId id="275"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573"/>
    <p:restoredTop sz="94156"/>
  </p:normalViewPr>
  <p:slideViewPr>
    <p:cSldViewPr snapToGrid="0" snapToObjects="1">
      <p:cViewPr varScale="1">
        <p:scale>
          <a:sx n="51" d="100"/>
          <a:sy n="51" d="100"/>
        </p:scale>
        <p:origin x="216" y="65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1443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The panel on the right is empty on purpose — click it, delete the grey placeholder line, and type or paste the words in. Cambria 15pt is already set, so it will match the deck. If you decide against the words, tell Claude and slide 12 goes back to the full-width film in one move.</a:t>
            </a:r>
          </a:p>
          <a:p>
            <a:endParaRPr/>
          </a:p>
          <a:p>
            <a:r>
              <a:t>Before you advance to this slide, say the title out loud: "listen to what they're singing." Then step back and say nothing. It starts itself at full volume and moves on by itself when it ends.</a:t>
            </a:r>
          </a:p>
        </p:txBody>
      </p:sp>
      <p:sp>
        <p:nvSpPr>
          <p:cNvPr id="4" name="Slide Number Placeholder 3"/>
          <p:cNvSpPr>
            <a:spLocks noGrp="1"/>
          </p:cNvSpPr>
          <p:nvPr>
            <p:ph type="sldNum" sz="quarter" idx="5"/>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10/9/26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10/9/26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10/9/26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10/9/26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10/9/26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10/9/26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6.jpg"/><Relationship Id="rId4" Type="http://schemas.openxmlformats.org/officeDocument/2006/relationships/notesSlide" Target="../notesSlides/notesSlide1.xml"/></Relationships>
</file>

<file path=ppt/slides/_rels/slide1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10.jpg"/></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11.jp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13.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3517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logo2.png"/>
          <p:cNvPicPr>
            <a:picLocks noChangeAspect="1"/>
          </p:cNvPicPr>
          <p:nvPr/>
        </p:nvPicPr>
        <p:blipFill>
          <a:blip r:embed="rId2"/>
          <a:stretch>
            <a:fillRect/>
          </a:stretch>
        </p:blipFill>
        <p:spPr>
          <a:xfrm>
            <a:off x="5111496" y="1572768"/>
            <a:ext cx="1965960" cy="1834896"/>
          </a:xfrm>
          <a:prstGeom prst="rect">
            <a:avLst/>
          </a:prstGeom>
        </p:spPr>
      </p:pic>
      <p:sp>
        <p:nvSpPr>
          <p:cNvPr id="4" name="TextBox 3"/>
          <p:cNvSpPr txBox="1"/>
          <p:nvPr/>
        </p:nvSpPr>
        <p:spPr>
          <a:xfrm>
            <a:off x="1371600" y="3703320"/>
            <a:ext cx="9448495" cy="1463040"/>
          </a:xfrm>
          <a:prstGeom prst="rect">
            <a:avLst/>
          </a:prstGeom>
          <a:noFill/>
        </p:spPr>
        <p:txBody>
          <a:bodyPr wrap="square" lIns="0" tIns="0" rIns="0" bIns="0" anchor="t">
            <a:spAutoFit/>
          </a:bodyPr>
          <a:lstStyle/>
          <a:p>
            <a:pPr algn="ctr">
              <a:spcAft>
                <a:spcPts val="200"/>
              </a:spcAft>
            </a:pPr>
            <a:r>
              <a:rPr sz="4400" b="0" i="0">
                <a:solidFill>
                  <a:srgbClr val="F5F1EC"/>
                </a:solidFill>
                <a:latin typeface="Cambria"/>
              </a:rPr>
              <a:t>HE IS WORTHY</a:t>
            </a:r>
          </a:p>
          <a:p>
            <a:pPr algn="ctr">
              <a:spcAft>
                <a:spcPts val="200"/>
              </a:spcAft>
            </a:pPr>
            <a:endParaRPr sz="4400" b="0" i="0">
              <a:solidFill>
                <a:srgbClr val="F5F1EC"/>
              </a:solidFill>
              <a:latin typeface="Cambria"/>
            </a:endParaRPr>
          </a:p>
          <a:p>
            <a:pPr algn="ctr">
              <a:spcAft>
                <a:spcPts val="200"/>
              </a:spcAft>
            </a:pPr>
            <a:r>
              <a:rPr sz="1900" b="0" i="0">
                <a:solidFill>
                  <a:srgbClr val="A09890"/>
                </a:solidFill>
                <a:latin typeface="Calibri"/>
              </a:rPr>
              <a:t>Great Love Junior Academy  ·  Mayuge District, Uganda</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737360" y="2331720"/>
            <a:ext cx="8716975" cy="2377440"/>
          </a:xfrm>
          <a:prstGeom prst="rect">
            <a:avLst/>
          </a:prstGeom>
          <a:noFill/>
        </p:spPr>
        <p:txBody>
          <a:bodyPr wrap="square" lIns="0" tIns="0" rIns="0" bIns="0" anchor="t">
            <a:spAutoFit/>
          </a:bodyPr>
          <a:lstStyle/>
          <a:p>
            <a:pPr algn="ctr">
              <a:spcAft>
                <a:spcPts val="800"/>
              </a:spcAft>
            </a:pPr>
            <a:r>
              <a:rPr sz="2000" b="1" i="0">
                <a:solidFill>
                  <a:srgbClr val="F5F1EC"/>
                </a:solidFill>
                <a:latin typeface="Calibri"/>
              </a:rPr>
              <a:t>JULY 2020</a:t>
            </a:r>
          </a:p>
          <a:p>
            <a:pPr algn="ctr">
              <a:spcAft>
                <a:spcPts val="800"/>
              </a:spcAft>
            </a:pPr>
            <a:endParaRPr sz="2000" b="1" i="0">
              <a:solidFill>
                <a:srgbClr val="B12524"/>
              </a:solidFill>
              <a:latin typeface="Calibri"/>
            </a:endParaRPr>
          </a:p>
          <a:p>
            <a:pPr algn="ctr">
              <a:spcAft>
                <a:spcPts val="800"/>
              </a:spcAft>
            </a:pPr>
            <a:r>
              <a:rPr sz="3200" b="0" i="0">
                <a:solidFill>
                  <a:srgbClr val="F5F1EC"/>
                </a:solidFill>
                <a:latin typeface="Cambria"/>
              </a:rPr>
              <a:t>A man I had never met sent me</a:t>
            </a:r>
          </a:p>
          <a:p>
            <a:pPr algn="ctr">
              <a:spcAft>
                <a:spcPts val="800"/>
              </a:spcAft>
            </a:pPr>
            <a:r>
              <a:rPr sz="3200" b="0" i="0">
                <a:solidFill>
                  <a:srgbClr val="F5F1EC"/>
                </a:solidFill>
                <a:latin typeface="Cambria"/>
              </a:rPr>
              <a:t>a friend request on Facebook.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3672687" y="1371600"/>
            <a:ext cx="4846320" cy="4389120"/>
          </a:xfrm>
          <a:prstGeom prst="rect">
            <a:avLst/>
          </a:prstGeom>
          <a:noFill/>
        </p:spPr>
        <p:txBody>
          <a:bodyPr wrap="square" lIns="0" tIns="0" rIns="0" bIns="0">
            <a:spAutoFit/>
          </a:bodyPr>
          <a:lstStyle/>
          <a:p>
            <a:pPr algn="ctr">
              <a:spcAft>
                <a:spcPts val="1400"/>
              </a:spcAft>
            </a:pPr>
            <a:r>
              <a:rPr sz="1800" b="1" i="0">
                <a:solidFill>
                  <a:srgbClr val="F5F1EC"/>
                </a:solidFill>
                <a:latin typeface="Calibri"/>
              </a:rPr>
              <a:t>MAY 2024</a:t>
            </a:r>
          </a:p>
          <a:p>
            <a:pPr algn="ctr">
              <a:spcAft>
                <a:spcPts val="1800"/>
              </a:spcAft>
            </a:pPr>
            <a:r>
              <a:rPr sz="3000" i="0">
                <a:solidFill>
                  <a:srgbClr val="F5F1EC"/>
                </a:solidFill>
                <a:latin typeface="Cambria"/>
              </a:rPr>
              <a:t>Isaac asked for help.</a:t>
            </a:r>
          </a:p>
          <a:p>
            <a:pPr algn="ctr">
              <a:spcAft>
                <a:spcPts val="200"/>
              </a:spcAft>
            </a:pPr>
            <a:r>
              <a:rPr sz="2200" i="0">
                <a:solidFill>
                  <a:srgbClr val="A09890"/>
                </a:solidFill>
                <a:latin typeface="Calibri"/>
              </a:rPr>
              <a:t>I told him I was not comfortable</a:t>
            </a:r>
          </a:p>
          <a:p>
            <a:pPr algn="ctr">
              <a:spcAft>
                <a:spcPts val="1800"/>
              </a:spcAft>
            </a:pPr>
            <a:r>
              <a:rPr sz="2200" i="0">
                <a:solidFill>
                  <a:srgbClr val="A09890"/>
                </a:solidFill>
                <a:latin typeface="Calibri"/>
              </a:rPr>
              <a:t>starting a GoFundMe.</a:t>
            </a:r>
          </a:p>
          <a:p>
            <a:pPr algn="ctr">
              <a:spcAft>
                <a:spcPts val="800"/>
              </a:spcAft>
            </a:pPr>
            <a:r>
              <a:rPr sz="3000" i="0">
                <a:solidFill>
                  <a:srgbClr val="F5F1EC"/>
                </a:solidFill>
                <a:latin typeface="Cambria"/>
              </a:rPr>
              <a:t>“What are your needs?”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737360" y="822960"/>
            <a:ext cx="8716975" cy="5212080"/>
          </a:xfrm>
          <a:prstGeom prst="rect">
            <a:avLst/>
          </a:prstGeom>
          <a:noFill/>
        </p:spPr>
        <p:txBody>
          <a:bodyPr wrap="square" lIns="0" tIns="0" rIns="0" bIns="0" anchor="ctr">
            <a:spAutoFit/>
          </a:bodyPr>
          <a:lstStyle/>
          <a:p>
            <a:pPr algn="ctr">
              <a:lnSpc>
                <a:spcPct val="80000"/>
              </a:lnSpc>
              <a:spcAft>
                <a:spcPts val="0"/>
              </a:spcAft>
            </a:pPr>
            <a:r>
              <a:rPr sz="15000" b="0" i="0">
                <a:solidFill>
                  <a:srgbClr val="B12524"/>
                </a:solidFill>
                <a:latin typeface="Cambria"/>
              </a:rPr>
              <a:t>100</a:t>
            </a:r>
          </a:p>
          <a:p>
            <a:pPr algn="ctr">
              <a:spcBef>
                <a:spcPts val="0"/>
              </a:spcBef>
              <a:spcAft>
                <a:spcPts val="1000"/>
              </a:spcAft>
            </a:pPr>
            <a:r>
              <a:rPr sz="4000" b="0" i="0">
                <a:solidFill>
                  <a:srgbClr val="F5F1EC"/>
                </a:solidFill>
                <a:latin typeface="Cambria"/>
              </a:rPr>
              <a:t>orphans.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loor.jpg"/>
          <p:cNvPicPr>
            <a:picLocks noChangeAspect="1"/>
          </p:cNvPicPr>
          <p:nvPr/>
        </p:nvPicPr>
        <p:blipFill>
          <a:blip r:embed="rId2"/>
          <a:stretch>
            <a:fillRect/>
          </a:stretch>
        </p:blipFill>
        <p:spPr>
          <a:xfrm>
            <a:off x="0" y="0"/>
            <a:ext cx="12191695" cy="6858000"/>
          </a:xfrm>
          <a:prstGeom prst="rect">
            <a:avLst/>
          </a:prstGeom>
        </p:spPr>
      </p:pic>
      <p:sp>
        <p:nvSpPr>
          <p:cNvPr id="3" name="top scrim"/>
          <p:cNvSpPr/>
          <p:nvPr/>
        </p:nvSpPr>
        <p:spPr>
          <a:xfrm>
            <a:off x="0" y="0"/>
            <a:ext cx="12191695" cy="2926080"/>
          </a:xfrm>
          <a:prstGeom prst="rect">
            <a:avLst/>
          </a:prstGeom>
          <a:gradFill rotWithShape="1">
            <a:gsLst>
              <a:gs pos="0">
                <a:srgbClr val="000000">
                  <a:alpha val="80000"/>
                </a:srgbClr>
              </a:gs>
              <a:gs pos="60000">
                <a:srgbClr val="000000">
                  <a:alpha val="40000"/>
                </a:srgbClr>
              </a:gs>
              <a:gs pos="100000">
                <a:srgbClr val="000000">
                  <a:alpha val="0"/>
                </a:srgbClr>
              </a:gs>
            </a:gsLst>
            <a:lin ang="5400000" scaled="0"/>
          </a:gradFill>
          <a:ln>
            <a:noFill/>
          </a:ln>
        </p:spPr>
        <p:txBody>
          <a:bodyPr/>
          <a:lstStyle/>
          <a:p>
            <a:endParaRPr lang="en-US"/>
          </a:p>
        </p:txBody>
      </p:sp>
      <p:sp>
        <p:nvSpPr>
          <p:cNvPr id="4" name="caption"/>
          <p:cNvSpPr txBox="1"/>
          <p:nvPr/>
        </p:nvSpPr>
        <p:spPr>
          <a:xfrm>
            <a:off x="548640" y="320040"/>
            <a:ext cx="10515600" cy="2011680"/>
          </a:xfrm>
          <a:prstGeom prst="rect">
            <a:avLst/>
          </a:prstGeom>
          <a:noFill/>
        </p:spPr>
        <p:txBody>
          <a:bodyPr wrap="square" lIns="0" tIns="0" rIns="0" bIns="0" rtlCol="0">
            <a:spAutoFit/>
          </a:bodyPr>
          <a:lstStyle/>
          <a:p>
            <a:r>
              <a:rPr lang="en-US" sz="3000" dirty="0">
                <a:solidFill>
                  <a:srgbClr val="F5F1EC"/>
                </a:solidFill>
                <a:latin typeface="Cambria"/>
              </a:rPr>
              <a:t>He sent me a picture of what they were sleeping on.</a:t>
            </a:r>
          </a:p>
          <a:p>
            <a:r>
              <a:rPr lang="en-US" sz="2200" dirty="0">
                <a:solidFill>
                  <a:srgbClr val="A09890"/>
                </a:solidFill>
                <a:latin typeface="Calibri"/>
              </a:rPr>
              <a:t>He was caring for them out of his salary.</a:t>
            </a:r>
          </a:p>
          <a:p>
            <a:r>
              <a:rPr lang="en-US" sz="2200" dirty="0">
                <a:solidFill>
                  <a:srgbClr val="A09890"/>
                </a:solidFill>
                <a:latin typeface="Calibri"/>
              </a:rPr>
              <a:t>He needed mattresses and beds.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cks.jpg"/>
          <p:cNvPicPr>
            <a:picLocks noChangeAspect="1"/>
          </p:cNvPicPr>
          <p:nvPr/>
        </p:nvPicPr>
        <p:blipFill>
          <a:blip r:embed="rId2"/>
          <a:stretch>
            <a:fillRect/>
          </a:stretch>
        </p:blipFill>
        <p:spPr>
          <a:xfrm>
            <a:off x="0" y="0"/>
            <a:ext cx="12192000" cy="6858000"/>
          </a:xfrm>
          <a:prstGeom prst="rect">
            <a:avLst/>
          </a:prstGeom>
        </p:spPr>
      </p:pic>
      <p:sp>
        <p:nvSpPr>
          <p:cNvPr id="3" name="Rectangle 2"/>
          <p:cNvSpPr/>
          <p:nvPr/>
        </p:nvSpPr>
        <p:spPr>
          <a:xfrm>
            <a:off x="0" y="3291840"/>
            <a:ext cx="12192000" cy="3566160"/>
          </a:xfrm>
          <a:prstGeom prst="rect">
            <a:avLst/>
          </a:prstGeom>
          <a:gradFill rotWithShape="1">
            <a:gsLst>
              <a:gs pos="0">
                <a:srgbClr val="000000">
                  <a:alpha val="0"/>
                </a:srgbClr>
              </a:gs>
              <a:gs pos="100000">
                <a:srgbClr val="000000">
                  <a:alpha val="92000"/>
                </a:srgbClr>
              </a:gs>
            </a:gsLst>
            <a:lin ang="540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5" name="Rectangle 4"/>
          <p:cNvSpPr/>
          <p:nvPr/>
        </p:nvSpPr>
        <p:spPr>
          <a:xfrm>
            <a:off x="5897880" y="3657600"/>
            <a:ext cx="6126480" cy="2971800"/>
          </a:xfrm>
          <a:prstGeom prst="rect">
            <a:avLst/>
          </a:prstGeom>
          <a:solidFill>
            <a:srgbClr val="12100F">
              <a:alpha val="88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6126480" y="3886200"/>
            <a:ext cx="5669280" cy="2743200"/>
          </a:xfrm>
          <a:prstGeom prst="rect">
            <a:avLst/>
          </a:prstGeom>
          <a:noFill/>
        </p:spPr>
        <p:txBody>
          <a:bodyPr wrap="square" lIns="0" tIns="0" rIns="0" bIns="0">
            <a:spAutoFit/>
          </a:bodyPr>
          <a:lstStyle/>
          <a:p>
            <a:pPr>
              <a:spcAft>
                <a:spcPts val="800"/>
              </a:spcAft>
            </a:pPr>
            <a:r>
              <a:rPr sz="2600">
                <a:solidFill>
                  <a:srgbClr val="F5F1EC"/>
                </a:solidFill>
                <a:latin typeface="Cambria"/>
              </a:rPr>
              <a:t>Vicki and I prayed and decided to send him money for:</a:t>
            </a:r>
          </a:p>
          <a:p>
            <a:pPr marL="411480" indent="-274320">
              <a:spcAft>
                <a:spcPts val="200"/>
              </a:spcAft>
              <a:buFont typeface="Arial"/>
              <a:buChar char="•"/>
            </a:pPr>
            <a:r>
              <a:rPr sz="2400">
                <a:solidFill>
                  <a:srgbClr val="F5F1EC"/>
                </a:solidFill>
                <a:latin typeface="Calibri"/>
              </a:rPr>
              <a:t>mattresses</a:t>
            </a:r>
          </a:p>
          <a:p>
            <a:pPr marL="411480" indent="-274320">
              <a:spcAft>
                <a:spcPts val="200"/>
              </a:spcAft>
              <a:buFont typeface="Arial"/>
              <a:buChar char="•"/>
            </a:pPr>
            <a:r>
              <a:rPr sz="2400">
                <a:solidFill>
                  <a:srgbClr val="F5F1EC"/>
                </a:solidFill>
                <a:latin typeface="Calibri"/>
              </a:rPr>
              <a:t>beds</a:t>
            </a:r>
          </a:p>
          <a:p>
            <a:pPr marL="411480" indent="-274320">
              <a:spcAft>
                <a:spcPts val="200"/>
              </a:spcAft>
              <a:buFont typeface="Arial"/>
              <a:buChar char="•"/>
            </a:pPr>
            <a:r>
              <a:rPr sz="2400">
                <a:solidFill>
                  <a:srgbClr val="F5F1EC"/>
                </a:solidFill>
                <a:latin typeface="Calibri"/>
              </a:rPr>
              <a:t>blankets</a:t>
            </a:r>
          </a:p>
          <a:p>
            <a:pPr marL="411480" indent="-274320">
              <a:spcAft>
                <a:spcPts val="200"/>
              </a:spcAft>
              <a:buFont typeface="Arial"/>
              <a:buChar char="•"/>
            </a:pPr>
            <a:r>
              <a:rPr sz="2400">
                <a:solidFill>
                  <a:srgbClr val="F5F1EC"/>
                </a:solidFill>
                <a:latin typeface="Calibri"/>
              </a:rPr>
              <a:t>mosquito nets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280160" y="822960"/>
            <a:ext cx="9631375" cy="5394960"/>
          </a:xfrm>
          <a:prstGeom prst="rect">
            <a:avLst/>
          </a:prstGeom>
          <a:noFill/>
        </p:spPr>
        <p:txBody>
          <a:bodyPr wrap="square" lIns="0" tIns="0" rIns="0" bIns="0">
            <a:spAutoFit/>
          </a:bodyPr>
          <a:lstStyle/>
          <a:p>
            <a:pPr algn="ctr">
              <a:spcAft>
                <a:spcPts val="800"/>
              </a:spcAft>
            </a:pPr>
            <a:r>
              <a:rPr sz="1800" b="1" i="0">
                <a:solidFill>
                  <a:srgbClr val="F5F1EC"/>
                </a:solidFill>
                <a:latin typeface="Calibri"/>
              </a:rPr>
              <a:t>2018</a:t>
            </a:r>
          </a:p>
          <a:p>
            <a:pPr algn="ctr">
              <a:spcAft>
                <a:spcPts val="2200"/>
              </a:spcAft>
            </a:pPr>
            <a:r>
              <a:rPr sz="1800" i="1">
                <a:solidFill>
                  <a:srgbClr val="A09890"/>
                </a:solidFill>
                <a:latin typeface="Calibri"/>
              </a:rPr>
              <a:t>Then he wrote to me about what the kids were asking him.</a:t>
            </a:r>
          </a:p>
          <a:p>
            <a:pPr algn="ctr">
              <a:spcAft>
                <a:spcPts val="800"/>
              </a:spcAft>
            </a:pPr>
            <a:r>
              <a:rPr sz="2800" i="0">
                <a:solidFill>
                  <a:srgbClr val="F5F1EC"/>
                </a:solidFill>
                <a:latin typeface="Cambria"/>
              </a:rPr>
              <a:t>“But Isaac, if Jesus loves us,</a:t>
            </a:r>
          </a:p>
          <a:p>
            <a:pPr algn="ctr">
              <a:spcAft>
                <a:spcPts val="800"/>
              </a:spcAft>
            </a:pPr>
            <a:r>
              <a:rPr sz="2800" i="0">
                <a:solidFill>
                  <a:srgbClr val="F5F1EC"/>
                </a:solidFill>
                <a:latin typeface="Cambria"/>
              </a:rPr>
              <a:t>why do we sleep angry,</a:t>
            </a:r>
          </a:p>
          <a:p>
            <a:pPr algn="ctr">
              <a:spcAft>
                <a:spcPts val="800"/>
              </a:spcAft>
            </a:pPr>
            <a:r>
              <a:rPr sz="2800" i="0">
                <a:solidFill>
                  <a:srgbClr val="F5F1EC"/>
                </a:solidFill>
                <a:latin typeface="Cambria"/>
              </a:rPr>
              <a:t>why all my parents are lepers</a:t>
            </a:r>
          </a:p>
          <a:p>
            <a:pPr algn="ctr">
              <a:spcAft>
                <a:spcPts val="800"/>
              </a:spcAft>
            </a:pPr>
            <a:r>
              <a:rPr sz="2800" i="0">
                <a:solidFill>
                  <a:srgbClr val="F5F1EC"/>
                </a:solidFill>
                <a:latin typeface="Cambria"/>
              </a:rPr>
              <a:t>and many are dead because of no treatment,</a:t>
            </a:r>
          </a:p>
          <a:p>
            <a:pPr algn="ctr">
              <a:spcAft>
                <a:spcPts val="800"/>
              </a:spcAft>
            </a:pPr>
            <a:r>
              <a:rPr sz="2800" i="0">
                <a:solidFill>
                  <a:srgbClr val="F5F1EC"/>
                </a:solidFill>
                <a:latin typeface="Cambria"/>
              </a:rPr>
              <a:t>have no school fees always,</a:t>
            </a:r>
          </a:p>
          <a:p>
            <a:pPr algn="ctr">
              <a:spcAft>
                <a:spcPts val="800"/>
              </a:spcAft>
            </a:pPr>
            <a:r>
              <a:rPr sz="2800" i="0">
                <a:solidFill>
                  <a:srgbClr val="F5F1EC"/>
                </a:solidFill>
                <a:latin typeface="Cambria"/>
              </a:rPr>
              <a:t>but your telling Jesus loves all.”</a:t>
            </a:r>
          </a:p>
          <a:p>
            <a:pPr algn="ctr">
              <a:spcBef>
                <a:spcPts val="1400"/>
              </a:spcBef>
              <a:spcAft>
                <a:spcPts val="0"/>
              </a:spcAft>
            </a:pPr>
            <a:r>
              <a:rPr sz="1500" i="1">
                <a:solidFill>
                  <a:srgbClr val="A09890"/>
                </a:solidFill>
                <a:latin typeface="Calibri"/>
              </a:rPr>
              <a:t>the children, in Isaac’s words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1371600" y="731520"/>
            <a:ext cx="9448495" cy="5394960"/>
          </a:xfrm>
          <a:prstGeom prst="rect">
            <a:avLst/>
          </a:prstGeom>
          <a:noFill/>
        </p:spPr>
        <p:txBody>
          <a:bodyPr wrap="square" lIns="0" tIns="0" rIns="0" bIns="0" anchor="ctr">
            <a:spAutoFit/>
          </a:bodyPr>
          <a:lstStyle/>
          <a:p>
            <a:pPr algn="ctr">
              <a:spcAft>
                <a:spcPts val="2200"/>
              </a:spcAft>
            </a:pPr>
            <a:r>
              <a:rPr sz="4600" i="0">
                <a:solidFill>
                  <a:srgbClr val="F5F1EC"/>
                </a:solidFill>
                <a:latin typeface="Cambria"/>
              </a:rPr>
              <a:t>He had no answer.</a:t>
            </a:r>
          </a:p>
          <a:p>
            <a:pPr algn="ctr">
              <a:spcAft>
                <a:spcPts val="400"/>
              </a:spcAft>
            </a:pPr>
            <a:r>
              <a:rPr sz="3000" i="0">
                <a:solidFill>
                  <a:srgbClr val="A09890"/>
                </a:solidFill>
                <a:latin typeface="Cambria"/>
              </a:rPr>
              <a:t>“The truth just realised</a:t>
            </a:r>
          </a:p>
          <a:p>
            <a:pPr algn="ctr">
              <a:spcAft>
                <a:spcPts val="400"/>
              </a:spcAft>
            </a:pPr>
            <a:r>
              <a:rPr sz="3000" i="0">
                <a:solidFill>
                  <a:srgbClr val="A09890"/>
                </a:solidFill>
                <a:latin typeface="Cambria"/>
              </a:rPr>
              <a:t>tears coming out of my eyes</a:t>
            </a:r>
          </a:p>
          <a:p>
            <a:pPr algn="ctr">
              <a:spcAft>
                <a:spcPts val="400"/>
              </a:spcAft>
            </a:pPr>
            <a:r>
              <a:rPr sz="3000" i="0">
                <a:solidFill>
                  <a:srgbClr val="A09890"/>
                </a:solidFill>
                <a:latin typeface="Cambria"/>
              </a:rPr>
              <a:t>because it was seeing life</a:t>
            </a:r>
          </a:p>
          <a:p>
            <a:pPr algn="ctr">
              <a:spcAft>
                <a:spcPts val="400"/>
              </a:spcAft>
            </a:pPr>
            <a:r>
              <a:rPr sz="3000" i="0">
                <a:solidFill>
                  <a:srgbClr val="A09890"/>
                </a:solidFill>
                <a:latin typeface="Cambria"/>
              </a:rPr>
              <a:t>hard and hopeless.”</a:t>
            </a:r>
          </a:p>
          <a:p>
            <a:pPr algn="ctr">
              <a:spcBef>
                <a:spcPts val="1400"/>
              </a:spcBef>
              <a:spcAft>
                <a:spcPts val="0"/>
              </a:spcAft>
            </a:pPr>
            <a:r>
              <a:rPr sz="1800" i="1">
                <a:solidFill>
                  <a:srgbClr val="A09890"/>
                </a:solidFill>
                <a:latin typeface="Calibri"/>
              </a:rPr>
              <a:t>Pastor Isaac Muwewesi</a:t>
            </a:r>
          </a:p>
          <a:p>
            <a:pPr algn="ctr">
              <a:spcBef>
                <a:spcPts val="2200"/>
              </a:spcBef>
              <a:spcAft>
                <a:spcPts val="2200"/>
              </a:spcAft>
            </a:pPr>
            <a:r>
              <a:rPr sz="3000" i="0">
                <a:solidFill>
                  <a:srgbClr val="F5F1EC"/>
                </a:solidFill>
                <a:latin typeface="Cambria"/>
              </a:rPr>
              <a:t>All they had was faith and prayers.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isaac.jpg"/>
          <p:cNvPicPr>
            <a:picLocks noChangeAspect="1"/>
          </p:cNvPicPr>
          <p:nvPr/>
        </p:nvPicPr>
        <p:blipFill>
          <a:blip r:embed="rId2"/>
          <a:stretch>
            <a:fillRect/>
          </a:stretch>
        </p:blipFill>
        <p:spPr>
          <a:xfrm>
            <a:off x="0" y="0"/>
            <a:ext cx="12191695" cy="6858000"/>
          </a:xfrm>
          <a:prstGeom prst="rect">
            <a:avLst/>
          </a:prstGeom>
        </p:spPr>
      </p:pic>
      <p:sp>
        <p:nvSpPr>
          <p:cNvPr id="4" name="top scrim"/>
          <p:cNvSpPr/>
          <p:nvPr/>
        </p:nvSpPr>
        <p:spPr>
          <a:xfrm>
            <a:off x="0" y="0"/>
            <a:ext cx="12191695" cy="2926080"/>
          </a:xfrm>
          <a:prstGeom prst="rect">
            <a:avLst/>
          </a:prstGeom>
          <a:gradFill rotWithShape="1">
            <a:gsLst>
              <a:gs pos="0">
                <a:srgbClr val="000000">
                  <a:alpha val="78000"/>
                </a:srgbClr>
              </a:gs>
              <a:gs pos="55000">
                <a:srgbClr val="000000">
                  <a:alpha val="45000"/>
                </a:srgbClr>
              </a:gs>
              <a:gs pos="100000">
                <a:srgbClr val="000000">
                  <a:alpha val="0"/>
                </a:srgbClr>
              </a:gs>
            </a:gsLst>
            <a:lin ang="5400000" scaled="0"/>
          </a:gradFill>
          <a:ln>
            <a:noFill/>
          </a:ln>
        </p:spPr>
        <p:txBody>
          <a:bodyPr/>
          <a:lstStyle/>
          <a:p>
            <a:endParaRPr lang="en-US"/>
          </a:p>
        </p:txBody>
      </p:sp>
      <p:sp>
        <p:nvSpPr>
          <p:cNvPr id="3" name="TextBox 2"/>
          <p:cNvSpPr txBox="1"/>
          <p:nvPr/>
        </p:nvSpPr>
        <p:spPr>
          <a:xfrm>
            <a:off x="8076895" y="320040"/>
            <a:ext cx="3566160" cy="2377440"/>
          </a:xfrm>
          <a:prstGeom prst="rect">
            <a:avLst/>
          </a:prstGeom>
          <a:noFill/>
        </p:spPr>
        <p:txBody>
          <a:bodyPr wrap="square" lIns="0" tIns="0" rIns="0" bIns="0" anchor="t">
            <a:spAutoFit/>
          </a:bodyPr>
          <a:lstStyle/>
          <a:p>
            <a:pPr algn="r">
              <a:spcAft>
                <a:spcPts val="600"/>
              </a:spcAft>
            </a:pPr>
            <a:r>
              <a:rPr sz="4000" b="0" i="0">
                <a:solidFill>
                  <a:srgbClr val="F5F1EC"/>
                </a:solidFill>
                <a:latin typeface="Cambria"/>
              </a:rPr>
              <a:t>Isaac, 33.</a:t>
            </a:r>
          </a:p>
          <a:p>
            <a:pPr algn="r">
              <a:spcAft>
                <a:spcPts val="0"/>
              </a:spcAft>
            </a:pPr>
            <a:r>
              <a:rPr sz="2000" b="0" i="0">
                <a:solidFill>
                  <a:srgbClr val="F5F1EC"/>
                </a:solidFill>
                <a:latin typeface="Calibri"/>
              </a:rPr>
              <a:t>A pastor, and the sales</a:t>
            </a:r>
          </a:p>
          <a:p>
            <a:pPr algn="r">
              <a:spcAft>
                <a:spcPts val="0"/>
              </a:spcAft>
            </a:pPr>
            <a:r>
              <a:rPr sz="2000" b="0" i="0">
                <a:solidFill>
                  <a:srgbClr val="F5F1EC"/>
                </a:solidFill>
                <a:latin typeface="Calibri"/>
              </a:rPr>
              <a:t>manager of a motorcycle</a:t>
            </a:r>
          </a:p>
          <a:p>
            <a:pPr algn="r">
              <a:spcAft>
                <a:spcPts val="0"/>
              </a:spcAft>
            </a:pPr>
            <a:r>
              <a:rPr sz="2000" b="0" i="0">
                <a:solidFill>
                  <a:srgbClr val="F5F1EC"/>
                </a:solidFill>
                <a:latin typeface="Calibri"/>
              </a:rPr>
              <a:t>shop in Jinja.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2895447" y="1417320"/>
            <a:ext cx="6400800" cy="4023360"/>
          </a:xfrm>
          <a:prstGeom prst="rect">
            <a:avLst/>
          </a:prstGeom>
          <a:noFill/>
        </p:spPr>
        <p:txBody>
          <a:bodyPr wrap="square" lIns="0" tIns="0" rIns="0" bIns="0" anchor="ctr">
            <a:spAutoFit/>
          </a:bodyPr>
          <a:lstStyle/>
          <a:p>
            <a:pPr marL="342900" indent="-342900" algn="l">
              <a:spcAft>
                <a:spcPts val="1200"/>
              </a:spcAft>
              <a:buFont typeface="Arial"/>
              <a:buChar char="•"/>
            </a:pPr>
            <a:r>
              <a:rPr sz="2000" b="0" i="0">
                <a:solidFill>
                  <a:srgbClr val="F5F1EC"/>
                </a:solidFill>
                <a:latin typeface="Cambria"/>
              </a:rPr>
              <a:t>We decided to hire teachers and rent a school in November 2024.</a:t>
            </a:r>
          </a:p>
          <a:p>
            <a:pPr marL="342900" indent="-342900" algn="l">
              <a:spcAft>
                <a:spcPts val="1200"/>
              </a:spcAft>
              <a:buFont typeface="Arial"/>
              <a:buChar char="•"/>
            </a:pPr>
            <a:r>
              <a:rPr sz="2000" b="0" i="0">
                <a:solidFill>
                  <a:srgbClr val="F5F1EC"/>
                </a:solidFill>
                <a:latin typeface="Cambria"/>
              </a:rPr>
              <a:t>The school building we found available for rent was Royal Park Primary School.</a:t>
            </a:r>
          </a:p>
          <a:p>
            <a:pPr marL="342900" indent="-342900" algn="l">
              <a:spcAft>
                <a:spcPts val="0"/>
              </a:spcAft>
              <a:buFont typeface="Arial"/>
              <a:buChar char="•"/>
            </a:pPr>
            <a:r>
              <a:rPr sz="2000" b="0" i="0">
                <a:solidFill>
                  <a:srgbClr val="F5F1EC"/>
                </a:solidFill>
                <a:latin typeface="Cambria"/>
              </a:rPr>
              <a:t>It had failed because the families in the villages around it could not afford the fees.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eds.jpg"/>
          <p:cNvPicPr>
            <a:picLocks noChangeAspect="1"/>
          </p:cNvPicPr>
          <p:nvPr/>
        </p:nvPicPr>
        <p:blipFill>
          <a:blip r:embed="rId2"/>
          <a:stretch>
            <a:fillRect/>
          </a:stretch>
        </p:blipFill>
        <p:spPr>
          <a:xfrm>
            <a:off x="0" y="-17585"/>
            <a:ext cx="12191695" cy="6858000"/>
          </a:xfrm>
          <a:prstGeom prst="rect">
            <a:avLst/>
          </a:prstGeom>
        </p:spPr>
      </p:pic>
      <p:sp>
        <p:nvSpPr>
          <p:cNvPr id="4" name="top scrim"/>
          <p:cNvSpPr/>
          <p:nvPr/>
        </p:nvSpPr>
        <p:spPr>
          <a:xfrm>
            <a:off x="0" y="0"/>
            <a:ext cx="12191695" cy="2700000"/>
          </a:xfrm>
          <a:prstGeom prst="rect">
            <a:avLst/>
          </a:prstGeom>
          <a:gradFill rotWithShape="1">
            <a:gsLst>
              <a:gs pos="0">
                <a:srgbClr val="000000">
                  <a:alpha val="90000"/>
                </a:srgbClr>
              </a:gs>
              <a:gs pos="65000">
                <a:srgbClr val="000000">
                  <a:alpha val="60000"/>
                </a:srgbClr>
              </a:gs>
              <a:gs pos="100000">
                <a:srgbClr val="000000">
                  <a:alpha val="0"/>
                </a:srgbClr>
              </a:gs>
            </a:gsLst>
            <a:lin ang="5400000" scaled="0"/>
          </a:gradFill>
          <a:ln>
            <a:noFill/>
          </a:ln>
        </p:spPr>
        <p:txBody>
          <a:bodyPr/>
          <a:lstStyle/>
          <a:p>
            <a:endParaRPr lang="en-US"/>
          </a:p>
        </p:txBody>
      </p:sp>
      <p:sp>
        <p:nvSpPr>
          <p:cNvPr id="3" name="TextBox 2"/>
          <p:cNvSpPr txBox="1"/>
          <p:nvPr/>
        </p:nvSpPr>
        <p:spPr>
          <a:xfrm>
            <a:off x="548640" y="320040"/>
            <a:ext cx="7315200" cy="2000548"/>
          </a:xfrm>
          <a:prstGeom prst="rect">
            <a:avLst/>
          </a:prstGeom>
          <a:noFill/>
        </p:spPr>
        <p:txBody>
          <a:bodyPr wrap="square" lIns="0" tIns="0" rIns="0" bIns="0" anchor="t">
            <a:spAutoFit/>
          </a:bodyPr>
          <a:lstStyle/>
          <a:p>
            <a:pPr algn="l">
              <a:spcAft>
                <a:spcPts val="400"/>
              </a:spcAft>
            </a:pPr>
            <a:r>
              <a:rPr lang="en-US" sz="3000" b="1" i="0">
                <a:solidFill>
                  <a:srgbClr val="F5F1EC"/>
                </a:solidFill>
                <a:latin typeface="Cambria"/>
              </a:rPr>
              <a:t>At Great Love Junior Academy, </a:t>
            </a:r>
            <a:r>
              <a:rPr sz="3000" b="1" i="0" dirty="0">
                <a:solidFill>
                  <a:srgbClr val="F5F1EC"/>
                </a:solidFill>
                <a:latin typeface="Cambria"/>
              </a:rPr>
              <a:t>every child</a:t>
            </a:r>
            <a:endParaRPr lang="en-US" sz="3000" b="1" i="0">
              <a:solidFill>
                <a:srgbClr val="F5F1EC"/>
              </a:solidFill>
              <a:latin typeface="Cambria"/>
            </a:endParaRPr>
          </a:p>
          <a:p>
            <a:pPr algn="l">
              <a:spcAft>
                <a:spcPts val="400"/>
              </a:spcAft>
            </a:pPr>
            <a:r>
              <a:rPr lang="en-US" sz="3000" b="1" i="0">
                <a:solidFill>
                  <a:srgbClr val="F5F1EC"/>
                </a:solidFill>
                <a:latin typeface="Cambria"/>
              </a:rPr>
              <a:t>living</a:t>
            </a:r>
            <a:r>
              <a:rPr sz="3000" b="1" i="0" dirty="0">
                <a:solidFill>
                  <a:srgbClr val="F5F1EC"/>
                </a:solidFill>
                <a:latin typeface="Cambria"/>
              </a:rPr>
              <a:t> in the </a:t>
            </a:r>
            <a:r>
              <a:rPr lang="en-US" sz="3000" b="1" i="0">
                <a:solidFill>
                  <a:srgbClr val="F5F1EC"/>
                </a:solidFill>
                <a:latin typeface="Cambria"/>
              </a:rPr>
              <a:t>single </a:t>
            </a:r>
            <a:r>
              <a:rPr sz="3000" b="1" i="0" dirty="0">
                <a:solidFill>
                  <a:srgbClr val="F5F1EC"/>
                </a:solidFill>
                <a:latin typeface="Cambria"/>
              </a:rPr>
              <a:t>dormitory building</a:t>
            </a:r>
          </a:p>
          <a:p>
            <a:pPr algn="l">
              <a:spcAft>
                <a:spcPts val="400"/>
              </a:spcAft>
            </a:pPr>
            <a:r>
              <a:rPr lang="en-US" sz="3000" b="1" i="0">
                <a:solidFill>
                  <a:srgbClr val="F5F1EC"/>
                </a:solidFill>
                <a:latin typeface="Cambria"/>
              </a:rPr>
              <a:t>now </a:t>
            </a:r>
            <a:r>
              <a:rPr sz="3000" b="1" i="0" dirty="0">
                <a:solidFill>
                  <a:srgbClr val="F5F1EC"/>
                </a:solidFill>
                <a:latin typeface="Cambria"/>
              </a:rPr>
              <a:t>has a bed and a foot locker </a:t>
            </a:r>
            <a:r>
              <a:rPr lang="en-US" sz="3000" b="1" i="0">
                <a:solidFill>
                  <a:srgbClr val="F5F1EC"/>
                </a:solidFill>
                <a:latin typeface="Cambria"/>
              </a:rPr>
              <a:t>for</a:t>
            </a:r>
            <a:endParaRPr sz="3000" b="1" i="0" dirty="0">
              <a:solidFill>
                <a:srgbClr val="F5F1EC"/>
              </a:solidFill>
              <a:latin typeface="Cambria"/>
            </a:endParaRPr>
          </a:p>
          <a:p>
            <a:pPr algn="l">
              <a:spcAft>
                <a:spcPts val="400"/>
              </a:spcAft>
            </a:pPr>
            <a:r>
              <a:rPr sz="3000" b="1" i="0" dirty="0">
                <a:solidFill>
                  <a:srgbClr val="F5F1EC"/>
                </a:solidFill>
                <a:latin typeface="Cambria"/>
              </a:rPr>
              <a:t>their </a:t>
            </a:r>
            <a:r>
              <a:rPr lang="en-US" sz="3000" b="1" i="0">
                <a:solidFill>
                  <a:srgbClr val="F5F1EC"/>
                </a:solidFill>
                <a:latin typeface="Cambria"/>
              </a:rPr>
              <a:t>personal use</a:t>
            </a:r>
            <a:r>
              <a:rPr sz="3000" b="1" i="0" dirty="0">
                <a:solidFill>
                  <a:srgbClr val="F5F1EC"/>
                </a:solidFill>
                <a:latin typeface="Cambria"/>
              </a:rPr>
              <a: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17585"/>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itleBox"/>
          <p:cNvSpPr txBox="1"/>
          <p:nvPr/>
        </p:nvSpPr>
        <p:spPr>
          <a:xfrm>
            <a:off x="384048" y="320040"/>
            <a:ext cx="6172200" cy="914400"/>
          </a:xfrm>
          <a:prstGeom prst="rect">
            <a:avLst/>
          </a:prstGeom>
          <a:noFill/>
        </p:spPr>
        <p:txBody>
          <a:bodyPr wrap="square" lIns="0" tIns="0" rIns="0" bIns="0" anchor="ctr">
            <a:spAutoFit/>
          </a:bodyPr>
          <a:lstStyle/>
          <a:p>
            <a:pPr algn="ctr"/>
            <a:r>
              <a:rPr sz="3600" b="1" i="0">
                <a:solidFill>
                  <a:srgbClr val="F5F1EC"/>
                </a:solidFill>
                <a:latin typeface="Cambria"/>
              </a:rPr>
              <a:t>We Started a Choir</a:t>
            </a:r>
          </a:p>
        </p:txBody>
      </p:sp>
      <p:pic>
        <p:nvPicPr>
          <p:cNvPr id="3" name="media1.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84048" y="1424442"/>
            <a:ext cx="6172200" cy="3442188"/>
          </a:xfrm>
          <a:prstGeom prst="rect">
            <a:avLst/>
          </a:prstGeom>
        </p:spPr>
      </p:pic>
      <p:sp>
        <p:nvSpPr>
          <p:cNvPr id="4" name="TextBox 3"/>
          <p:cNvSpPr txBox="1"/>
          <p:nvPr/>
        </p:nvSpPr>
        <p:spPr>
          <a:xfrm>
            <a:off x="384048" y="4976358"/>
            <a:ext cx="6172200" cy="457200"/>
          </a:xfrm>
          <a:prstGeom prst="rect">
            <a:avLst/>
          </a:prstGeom>
          <a:noFill/>
        </p:spPr>
        <p:txBody>
          <a:bodyPr wrap="square" lIns="0" tIns="0" rIns="0" bIns="0">
            <a:spAutoFit/>
          </a:bodyPr>
          <a:lstStyle/>
          <a:p>
            <a:pPr algn="ctr"/>
            <a:r>
              <a:rPr sz="1900" i="1">
                <a:solidFill>
                  <a:srgbClr val="F5F1EC"/>
                </a:solidFill>
                <a:latin typeface="Cambria"/>
              </a:rPr>
              <a:t>“I Am Adopted, a Child of the King”</a:t>
            </a:r>
            <a:r>
              <a:rPr sz="1200">
                <a:solidFill>
                  <a:srgbClr val="A09890"/>
                </a:solidFill>
                <a:latin typeface="Calibri"/>
              </a:rPr>
              <a:t>   ·   Majesty Music   ·   majestymusic.com</a:t>
            </a:r>
          </a:p>
        </p:txBody>
      </p:sp>
      <p:sp>
        <p:nvSpPr>
          <p:cNvPr id="5" name="Rectangle 4"/>
          <p:cNvSpPr/>
          <p:nvPr/>
        </p:nvSpPr>
        <p:spPr>
          <a:xfrm>
            <a:off x="6830568" y="320040"/>
            <a:ext cx="12700" cy="6263640"/>
          </a:xfrm>
          <a:prstGeom prst="rect">
            <a:avLst/>
          </a:prstGeom>
          <a:solidFill>
            <a:srgbClr val="B1252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6" name="TextBox 5"/>
          <p:cNvSpPr txBox="1"/>
          <p:nvPr/>
        </p:nvSpPr>
        <p:spPr>
          <a:xfrm>
            <a:off x="7050024" y="320040"/>
            <a:ext cx="4754880" cy="6263640"/>
          </a:xfrm>
          <a:prstGeom prst="rect">
            <a:avLst/>
          </a:prstGeom>
          <a:noFill/>
        </p:spPr>
        <p:txBody>
          <a:bodyPr wrap="square" lIns="0" tIns="0" rIns="0" bIns="0">
            <a:normAutofit fontScale="92500" lnSpcReduction="10000"/>
          </a:bodyPr>
          <a:lstStyle/>
          <a:p>
            <a:pPr>
              <a:lnSpc>
                <a:spcPct val="114000"/>
              </a:lnSpc>
            </a:pPr>
            <a:r>
              <a:rPr lang="en-US" sz="1600" b="1" dirty="0">
                <a:solidFill>
                  <a:srgbClr val="F5F1EC"/>
                </a:solidFill>
                <a:latin typeface="Calibri"/>
              </a:rPr>
              <a:t>I am Adopted; I’m a child of the King.</a:t>
            </a:r>
            <a:endParaRPr lang="en-US" sz="1400" dirty="0">
              <a:solidFill>
                <a:srgbClr val="F5F1EC"/>
              </a:solidFill>
              <a:latin typeface="Calibri"/>
            </a:endParaRPr>
          </a:p>
          <a:p>
            <a:pPr>
              <a:lnSpc>
                <a:spcPct val="114000"/>
              </a:lnSpc>
            </a:pPr>
            <a:r>
              <a:rPr lang="en-US" sz="1600" b="1" dirty="0">
                <a:solidFill>
                  <a:srgbClr val="F5F1EC"/>
                </a:solidFill>
                <a:latin typeface="Calibri"/>
              </a:rPr>
              <a:t>God is my Father, and he owns everything.</a:t>
            </a:r>
            <a:endParaRPr lang="en-US" sz="1400" dirty="0">
              <a:solidFill>
                <a:srgbClr val="F5F1EC"/>
              </a:solidFill>
              <a:latin typeface="Calibri"/>
            </a:endParaRPr>
          </a:p>
          <a:p>
            <a:pPr>
              <a:lnSpc>
                <a:spcPct val="114000"/>
              </a:lnSpc>
            </a:pPr>
            <a:r>
              <a:rPr lang="en-US" sz="1600" b="1" dirty="0">
                <a:solidFill>
                  <a:srgbClr val="F5F1EC"/>
                </a:solidFill>
                <a:latin typeface="Calibri"/>
              </a:rPr>
              <a:t>He walks beside me; He's my very best friend.</a:t>
            </a:r>
            <a:endParaRPr lang="en-US" sz="1400" dirty="0">
              <a:solidFill>
                <a:srgbClr val="F5F1EC"/>
              </a:solidFill>
              <a:latin typeface="Calibri"/>
            </a:endParaRPr>
          </a:p>
          <a:p>
            <a:pPr>
              <a:lnSpc>
                <a:spcPct val="114000"/>
              </a:lnSpc>
            </a:pPr>
            <a:r>
              <a:rPr lang="en-US" sz="1600" b="1" dirty="0">
                <a:solidFill>
                  <a:srgbClr val="F5F1EC"/>
                </a:solidFill>
                <a:latin typeface="Calibri"/>
              </a:rPr>
              <a:t>Praise God, I'll never be lonely again.</a:t>
            </a:r>
            <a:endParaRPr lang="en-US" sz="1400" dirty="0">
              <a:solidFill>
                <a:srgbClr val="F5F1EC"/>
              </a:solidFill>
              <a:latin typeface="Calibri"/>
            </a:endParaRPr>
          </a:p>
          <a:p>
            <a:pPr>
              <a:lnSpc>
                <a:spcPct val="114000"/>
              </a:lnSpc>
            </a:pPr>
            <a:br>
              <a:rPr lang="en-US" sz="700" dirty="0">
                <a:solidFill>
                  <a:srgbClr val="F5F1EC"/>
                </a:solidFill>
                <a:latin typeface="Calibri"/>
              </a:rPr>
            </a:br>
            <a:endParaRPr lang="en-US" sz="700" dirty="0">
              <a:solidFill>
                <a:srgbClr val="F5F1EC"/>
              </a:solidFill>
              <a:latin typeface="Calibri"/>
            </a:endParaRPr>
          </a:p>
          <a:p>
            <a:pPr>
              <a:lnSpc>
                <a:spcPct val="114000"/>
              </a:lnSpc>
            </a:pPr>
            <a:r>
              <a:rPr lang="en-US" sz="1600" b="1" dirty="0">
                <a:solidFill>
                  <a:srgbClr val="F5F1EC"/>
                </a:solidFill>
                <a:latin typeface="Calibri"/>
              </a:rPr>
              <a:t>Chorus:</a:t>
            </a:r>
            <a:endParaRPr lang="en-US" sz="1400" dirty="0">
              <a:solidFill>
                <a:srgbClr val="F5F1EC"/>
              </a:solidFill>
              <a:latin typeface="Calibri"/>
            </a:endParaRPr>
          </a:p>
          <a:p>
            <a:pPr>
              <a:lnSpc>
                <a:spcPct val="114000"/>
              </a:lnSpc>
            </a:pPr>
            <a:r>
              <a:rPr lang="en-US" sz="1600" b="1" dirty="0">
                <a:solidFill>
                  <a:srgbClr val="F5F1EC"/>
                </a:solidFill>
                <a:latin typeface="Calibri"/>
              </a:rPr>
              <a:t>I am adopted, hallelujah! I've got a new song.</a:t>
            </a:r>
            <a:endParaRPr lang="en-US" sz="1400" dirty="0">
              <a:solidFill>
                <a:srgbClr val="F5F1EC"/>
              </a:solidFill>
              <a:latin typeface="Calibri"/>
            </a:endParaRPr>
          </a:p>
          <a:p>
            <a:pPr>
              <a:lnSpc>
                <a:spcPct val="114000"/>
              </a:lnSpc>
            </a:pPr>
            <a:r>
              <a:rPr lang="en-US" sz="1600" b="1" dirty="0">
                <a:solidFill>
                  <a:srgbClr val="F5F1EC"/>
                </a:solidFill>
                <a:latin typeface="Calibri"/>
              </a:rPr>
              <a:t>I am adopted, hallelujah! I finally belong.</a:t>
            </a:r>
            <a:endParaRPr lang="en-US" sz="1400" dirty="0">
              <a:solidFill>
                <a:srgbClr val="F5F1EC"/>
              </a:solidFill>
              <a:latin typeface="Calibri"/>
            </a:endParaRPr>
          </a:p>
          <a:p>
            <a:pPr>
              <a:lnSpc>
                <a:spcPct val="114000"/>
              </a:lnSpc>
            </a:pPr>
            <a:r>
              <a:rPr lang="en-US" sz="1600" b="1" dirty="0">
                <a:solidFill>
                  <a:srgbClr val="F5F1EC"/>
                </a:solidFill>
                <a:latin typeface="Calibri"/>
              </a:rPr>
              <a:t>I've got a brand new family overflowing with love.</a:t>
            </a:r>
            <a:endParaRPr lang="en-US" sz="1400" dirty="0">
              <a:solidFill>
                <a:srgbClr val="F5F1EC"/>
              </a:solidFill>
              <a:latin typeface="Calibri"/>
            </a:endParaRPr>
          </a:p>
          <a:p>
            <a:pPr>
              <a:lnSpc>
                <a:spcPct val="114000"/>
              </a:lnSpc>
            </a:pPr>
            <a:r>
              <a:rPr lang="en-US" sz="1600" b="1" dirty="0">
                <a:solidFill>
                  <a:srgbClr val="F5F1EC"/>
                </a:solidFill>
                <a:latin typeface="Calibri"/>
              </a:rPr>
              <a:t>I’m a child of my Father above.</a:t>
            </a:r>
            <a:endParaRPr lang="en-US" sz="1400" dirty="0">
              <a:solidFill>
                <a:srgbClr val="F5F1EC"/>
              </a:solidFill>
              <a:latin typeface="Calibri"/>
            </a:endParaRPr>
          </a:p>
          <a:p>
            <a:pPr>
              <a:lnSpc>
                <a:spcPct val="114000"/>
              </a:lnSpc>
            </a:pPr>
            <a:br>
              <a:rPr lang="en-US" sz="700" dirty="0">
                <a:solidFill>
                  <a:srgbClr val="F5F1EC"/>
                </a:solidFill>
                <a:latin typeface="Calibri"/>
              </a:rPr>
            </a:br>
            <a:endParaRPr lang="en-US" sz="700" dirty="0">
              <a:solidFill>
                <a:srgbClr val="F5F1EC"/>
              </a:solidFill>
              <a:latin typeface="Calibri"/>
            </a:endParaRPr>
          </a:p>
          <a:p>
            <a:pPr>
              <a:lnSpc>
                <a:spcPct val="114000"/>
              </a:lnSpc>
            </a:pPr>
            <a:r>
              <a:rPr lang="en-US" sz="1600" b="1" dirty="0">
                <a:solidFill>
                  <a:srgbClr val="F5F1EC"/>
                </a:solidFill>
                <a:latin typeface="Calibri"/>
              </a:rPr>
              <a:t>My Father chose me, and He loves me, I know.</a:t>
            </a:r>
            <a:endParaRPr lang="en-US" sz="1400" dirty="0">
              <a:solidFill>
                <a:srgbClr val="F5F1EC"/>
              </a:solidFill>
              <a:latin typeface="Calibri"/>
            </a:endParaRPr>
          </a:p>
          <a:p>
            <a:pPr>
              <a:lnSpc>
                <a:spcPct val="114000"/>
              </a:lnSpc>
            </a:pPr>
            <a:r>
              <a:rPr lang="en-US" sz="1600" b="1" dirty="0">
                <a:solidFill>
                  <a:srgbClr val="F5F1EC"/>
                </a:solidFill>
                <a:latin typeface="Calibri"/>
              </a:rPr>
              <a:t>He will be with me </a:t>
            </a:r>
            <a:r>
              <a:rPr lang="en-US" sz="1500" b="1" dirty="0">
                <a:solidFill>
                  <a:srgbClr val="F5F1EC"/>
                </a:solidFill>
                <a:latin typeface="Calibri"/>
              </a:rPr>
              <a:t>wherever</a:t>
            </a:r>
            <a:r>
              <a:rPr lang="en-US" sz="1600" b="1" dirty="0">
                <a:solidFill>
                  <a:srgbClr val="F5F1EC"/>
                </a:solidFill>
                <a:latin typeface="Calibri"/>
              </a:rPr>
              <a:t> I go.</a:t>
            </a:r>
            <a:endParaRPr lang="en-US" sz="1400" dirty="0">
              <a:solidFill>
                <a:srgbClr val="F5F1EC"/>
              </a:solidFill>
              <a:latin typeface="Calibri"/>
            </a:endParaRPr>
          </a:p>
          <a:p>
            <a:pPr>
              <a:lnSpc>
                <a:spcPct val="114000"/>
              </a:lnSpc>
            </a:pPr>
            <a:r>
              <a:rPr lang="en-US" sz="1600" b="1" dirty="0">
                <a:solidFill>
                  <a:srgbClr val="F5F1EC"/>
                </a:solidFill>
                <a:latin typeface="Calibri"/>
              </a:rPr>
              <a:t>I'll never worry; I have joined royalty.</a:t>
            </a:r>
            <a:endParaRPr lang="en-US" sz="1400" dirty="0">
              <a:solidFill>
                <a:srgbClr val="F5F1EC"/>
              </a:solidFill>
              <a:latin typeface="Calibri"/>
            </a:endParaRPr>
          </a:p>
          <a:p>
            <a:pPr>
              <a:lnSpc>
                <a:spcPct val="114000"/>
              </a:lnSpc>
            </a:pPr>
            <a:r>
              <a:rPr lang="en-US" sz="1600" b="1" dirty="0">
                <a:solidFill>
                  <a:srgbClr val="F5F1EC"/>
                </a:solidFill>
                <a:latin typeface="Calibri"/>
              </a:rPr>
              <a:t>I am a member of the King's family. </a:t>
            </a:r>
            <a:endParaRPr lang="en-US" sz="1400" dirty="0">
              <a:solidFill>
                <a:srgbClr val="F5F1EC"/>
              </a:solidFill>
              <a:latin typeface="Calibri"/>
            </a:endParaRPr>
          </a:p>
          <a:p>
            <a:pPr>
              <a:lnSpc>
                <a:spcPct val="114000"/>
              </a:lnSpc>
            </a:pPr>
            <a:br>
              <a:rPr lang="en-US" sz="700" dirty="0">
                <a:solidFill>
                  <a:srgbClr val="F5F1EC"/>
                </a:solidFill>
                <a:latin typeface="Calibri"/>
              </a:rPr>
            </a:br>
            <a:endParaRPr lang="en-US" sz="700" dirty="0">
              <a:solidFill>
                <a:srgbClr val="F5F1EC"/>
              </a:solidFill>
              <a:latin typeface="Calibri"/>
            </a:endParaRPr>
          </a:p>
          <a:p>
            <a:pPr>
              <a:lnSpc>
                <a:spcPct val="114000"/>
              </a:lnSpc>
            </a:pPr>
            <a:r>
              <a:rPr lang="en-US" sz="1600" b="1" dirty="0">
                <a:solidFill>
                  <a:srgbClr val="F5F1EC"/>
                </a:solidFill>
                <a:latin typeface="Calibri"/>
              </a:rPr>
              <a:t>Chorus:</a:t>
            </a:r>
            <a:endParaRPr lang="en-US" sz="1400" dirty="0">
              <a:solidFill>
                <a:srgbClr val="F5F1EC"/>
              </a:solidFill>
              <a:latin typeface="Calibri"/>
            </a:endParaRPr>
          </a:p>
          <a:p>
            <a:pPr>
              <a:lnSpc>
                <a:spcPct val="114000"/>
              </a:lnSpc>
            </a:pPr>
            <a:r>
              <a:rPr lang="en-US" sz="1600" b="1" dirty="0">
                <a:solidFill>
                  <a:srgbClr val="F5F1EC"/>
                </a:solidFill>
                <a:latin typeface="Calibri"/>
              </a:rPr>
              <a:t>I’m adopted, hallelujah! I've got a new song.</a:t>
            </a:r>
            <a:endParaRPr lang="en-US" sz="1400" dirty="0">
              <a:solidFill>
                <a:srgbClr val="F5F1EC"/>
              </a:solidFill>
              <a:latin typeface="Calibri"/>
            </a:endParaRPr>
          </a:p>
          <a:p>
            <a:pPr>
              <a:lnSpc>
                <a:spcPct val="114000"/>
              </a:lnSpc>
            </a:pPr>
            <a:r>
              <a:rPr lang="en-US" sz="1600" b="1" dirty="0">
                <a:solidFill>
                  <a:srgbClr val="F5F1EC"/>
                </a:solidFill>
                <a:latin typeface="Calibri"/>
              </a:rPr>
              <a:t>I’m adopted, hallelujah! I finally belong.</a:t>
            </a:r>
            <a:endParaRPr lang="en-US" sz="1400" dirty="0">
              <a:solidFill>
                <a:srgbClr val="F5F1EC"/>
              </a:solidFill>
              <a:latin typeface="Calibri"/>
            </a:endParaRPr>
          </a:p>
          <a:p>
            <a:pPr>
              <a:lnSpc>
                <a:spcPct val="114000"/>
              </a:lnSpc>
            </a:pPr>
            <a:r>
              <a:rPr lang="en-US" sz="1600" b="1" dirty="0">
                <a:solidFill>
                  <a:srgbClr val="F5F1EC"/>
                </a:solidFill>
                <a:latin typeface="Calibri"/>
              </a:rPr>
              <a:t>I've got a brand new family overflowing with love.</a:t>
            </a:r>
            <a:endParaRPr lang="en-US" sz="1400" dirty="0">
              <a:solidFill>
                <a:srgbClr val="F5F1EC"/>
              </a:solidFill>
              <a:latin typeface="Calibri"/>
            </a:endParaRPr>
          </a:p>
          <a:p>
            <a:pPr>
              <a:lnSpc>
                <a:spcPct val="114000"/>
              </a:lnSpc>
            </a:pPr>
            <a:r>
              <a:rPr lang="en-US" sz="1600" b="1" dirty="0">
                <a:solidFill>
                  <a:srgbClr val="F5F1EC"/>
                </a:solidFill>
                <a:latin typeface="Calibri"/>
              </a:rPr>
              <a:t>I'm a child of my Father above.</a:t>
            </a:r>
            <a:endParaRPr lang="en-US" sz="1400" dirty="0">
              <a:solidFill>
                <a:srgbClr val="F5F1EC"/>
              </a:solidFill>
              <a:latin typeface="Calibri"/>
            </a:endParaRPr>
          </a:p>
          <a:p>
            <a:pPr>
              <a:lnSpc>
                <a:spcPct val="114000"/>
              </a:lnSpc>
            </a:pPr>
            <a:br>
              <a:rPr lang="en-US" sz="700" dirty="0">
                <a:solidFill>
                  <a:srgbClr val="F5F1EC"/>
                </a:solidFill>
                <a:latin typeface="Calibri"/>
              </a:rPr>
            </a:br>
            <a:endParaRPr lang="en-US" sz="700" dirty="0">
              <a:solidFill>
                <a:srgbClr val="F5F1EC"/>
              </a:solidFill>
              <a:latin typeface="Calibri"/>
            </a:endParaRPr>
          </a:p>
          <a:p>
            <a:pPr>
              <a:lnSpc>
                <a:spcPct val="114000"/>
              </a:lnSpc>
            </a:pPr>
            <a:r>
              <a:rPr lang="en-US" sz="1600" b="1" dirty="0">
                <a:solidFill>
                  <a:srgbClr val="F5F1EC"/>
                </a:solidFill>
                <a:latin typeface="Calibri"/>
              </a:rPr>
              <a:t>I've got a brand new family overflowing with love.</a:t>
            </a:r>
            <a:endParaRPr lang="en-US" sz="1400" dirty="0">
              <a:solidFill>
                <a:srgbClr val="F5F1EC"/>
              </a:solidFill>
              <a:latin typeface="Calibri"/>
            </a:endParaRPr>
          </a:p>
          <a:p>
            <a:pPr>
              <a:lnSpc>
                <a:spcPct val="114000"/>
              </a:lnSpc>
            </a:pPr>
            <a:r>
              <a:rPr lang="en-US" sz="1600" b="1" dirty="0">
                <a:solidFill>
                  <a:srgbClr val="F5F1EC"/>
                </a:solidFill>
                <a:latin typeface="Calibri"/>
              </a:rPr>
              <a:t>I'm a child of my Father above.</a:t>
            </a:r>
            <a:endParaRPr lang="en-US" sz="1400" dirty="0">
              <a:solidFill>
                <a:srgbClr val="F5F1EC"/>
              </a:solidFill>
              <a:latin typeface="Calibri"/>
            </a:endParaRPr>
          </a:p>
          <a:p>
            <a:pPr>
              <a:lnSpc>
                <a:spcPct val="114000"/>
              </a:lnSpc>
            </a:pPr>
            <a:br>
              <a:rPr lang="en-US" sz="700" dirty="0">
                <a:solidFill>
                  <a:srgbClr val="F5F1EC"/>
                </a:solidFill>
                <a:latin typeface="Calibri"/>
              </a:rPr>
            </a:br>
            <a:endParaRPr lang="en-US" sz="700" dirty="0">
              <a:solidFill>
                <a:srgbClr val="F5F1EC"/>
              </a:solidFill>
              <a:latin typeface="Calibri"/>
            </a:endParaRPr>
          </a:p>
          <a:p>
            <a:pPr>
              <a:lnSpc>
                <a:spcPct val="114000"/>
              </a:lnSpc>
            </a:pPr>
            <a:r>
              <a:rPr lang="en-US" sz="1600" b="1" dirty="0">
                <a:solidFill>
                  <a:srgbClr val="F5F1EC"/>
                </a:solidFill>
                <a:latin typeface="Calibri"/>
              </a:rPr>
              <a:t>I’m a child of my father above</a:t>
            </a:r>
            <a:endParaRPr lang="en-US" sz="1400" dirty="0">
              <a:solidFill>
                <a:srgbClr val="F5F1EC"/>
              </a:solidFill>
              <a:latin typeface="Calibri"/>
            </a:endParaRPr>
          </a:p>
          <a:p>
            <a:pPr>
              <a:lnSpc>
                <a:spcPct val="114000"/>
              </a:lnSpc>
            </a:pPr>
            <a:r>
              <a:rPr lang="en-US" sz="1600" b="1" dirty="0">
                <a:solidFill>
                  <a:srgbClr val="F5F1EC"/>
                </a:solidFill>
                <a:latin typeface="Calibri"/>
              </a:rPr>
              <a:t>I’m adopted, hallelujah, I belong! </a:t>
            </a:r>
            <a:endParaRPr lang="en-US" sz="1400" dirty="0">
              <a:solidFill>
                <a:srgbClr val="F5F1EC"/>
              </a:solidFill>
              <a:latin typeface="Calibri"/>
            </a:endParaRPr>
          </a:p>
        </p:txBody>
      </p:sp>
      <p:sp>
        <p:nvSpPr>
          <p:cNvPr id="7" name="note"/>
          <p:cNvSpPr txBox="1"/>
          <p:nvPr/>
        </p:nvSpPr>
        <p:spPr>
          <a:xfrm>
            <a:off x="384048" y="5479278"/>
            <a:ext cx="6172200" cy="822960"/>
          </a:xfrm>
          <a:prstGeom prst="rect">
            <a:avLst/>
          </a:prstGeom>
          <a:noFill/>
        </p:spPr>
        <p:txBody>
          <a:bodyPr wrap="square" lIns="0" tIns="0" rIns="0" bIns="0" rtlCol="0">
            <a:spAutoFit/>
          </a:bodyPr>
          <a:lstStyle/>
          <a:p>
            <a:pPr algn="ctr"/>
            <a:r>
              <a:rPr lang="en-US" sz="2000" dirty="0">
                <a:solidFill>
                  <a:srgbClr val="F5F1EC"/>
                </a:solidFill>
                <a:latin typeface="Cambria"/>
              </a:rPr>
              <a:t>These are all orphans — singing about being adopted.</a:t>
            </a:r>
          </a:p>
        </p:txBody>
      </p:sp>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385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bought.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914400" y="4480560"/>
            <a:ext cx="9601200" cy="1965960"/>
          </a:xfrm>
          <a:prstGeom prst="rect">
            <a:avLst/>
          </a:prstGeom>
          <a:noFill/>
        </p:spPr>
        <p:txBody>
          <a:bodyPr wrap="square" lIns="0" tIns="0" rIns="0" bIns="0" anchor="t">
            <a:spAutoFit/>
          </a:bodyPr>
          <a:lstStyle/>
          <a:p>
            <a:pPr algn="l">
              <a:spcAft>
                <a:spcPts val="600"/>
              </a:spcAft>
            </a:pPr>
            <a:r>
              <a:rPr sz="3400" b="0" i="0">
                <a:solidFill>
                  <a:srgbClr val="F5F1EC"/>
                </a:solidFill>
                <a:latin typeface="Cambria"/>
              </a:rPr>
              <a:t>We stopped renting.</a:t>
            </a:r>
          </a:p>
          <a:p>
            <a:pPr algn="l">
              <a:spcAft>
                <a:spcPts val="600"/>
              </a:spcAft>
            </a:pPr>
            <a:r>
              <a:rPr sz="2800" b="1" i="0">
                <a:solidFill>
                  <a:srgbClr val="F5F1EC"/>
                </a:solidFill>
                <a:latin typeface="Cambria"/>
              </a:rPr>
              <a:t>Bought May 2026  ·  $77,800</a:t>
            </a:r>
          </a:p>
          <a:p>
            <a:pPr algn="l">
              <a:spcAft>
                <a:spcPts val="600"/>
              </a:spcAft>
            </a:pPr>
            <a:r>
              <a:rPr sz="1900" b="0" i="0">
                <a:solidFill>
                  <a:srgbClr val="A09890"/>
                </a:solidFill>
                <a:latin typeface="Calibri"/>
              </a:rPr>
              <a:t>4.2 acres at Kauma. Surveyed, titled, ours. What we build now, we keep.</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1143000"/>
            <a:ext cx="10362895" cy="640080"/>
          </a:xfrm>
          <a:prstGeom prst="rect">
            <a:avLst/>
          </a:prstGeom>
          <a:noFill/>
        </p:spPr>
        <p:txBody>
          <a:bodyPr wrap="square" lIns="0" tIns="0" rIns="0" bIns="0" anchor="t">
            <a:spAutoFit/>
          </a:bodyPr>
          <a:lstStyle/>
          <a:p>
            <a:pPr algn="ctr"/>
            <a:r>
              <a:rPr sz="3400" b="0" i="0">
                <a:solidFill>
                  <a:srgbClr val="F5F1EC"/>
                </a:solidFill>
                <a:latin typeface="Cambria"/>
              </a:rPr>
              <a:t>In two years</a:t>
            </a:r>
          </a:p>
        </p:txBody>
      </p:sp>
      <p:sp>
        <p:nvSpPr>
          <p:cNvPr id="4" name="TextBox 3"/>
          <p:cNvSpPr txBox="1"/>
          <p:nvPr/>
        </p:nvSpPr>
        <p:spPr>
          <a:xfrm>
            <a:off x="502920" y="2606040"/>
            <a:ext cx="2148840" cy="1143000"/>
          </a:xfrm>
          <a:prstGeom prst="rect">
            <a:avLst/>
          </a:prstGeom>
          <a:noFill/>
        </p:spPr>
        <p:txBody>
          <a:bodyPr wrap="square" lIns="0" tIns="0" rIns="0" bIns="0" anchor="t">
            <a:spAutoFit/>
          </a:bodyPr>
          <a:lstStyle/>
          <a:p>
            <a:pPr algn="ctr"/>
            <a:r>
              <a:rPr sz="7000" b="0" i="0">
                <a:solidFill>
                  <a:srgbClr val="B12524"/>
                </a:solidFill>
                <a:latin typeface="Cambria"/>
              </a:rPr>
              <a:t>100</a:t>
            </a:r>
          </a:p>
        </p:txBody>
      </p:sp>
      <p:sp>
        <p:nvSpPr>
          <p:cNvPr id="5" name="TextBox 4"/>
          <p:cNvSpPr txBox="1"/>
          <p:nvPr/>
        </p:nvSpPr>
        <p:spPr>
          <a:xfrm>
            <a:off x="502920" y="3913632"/>
            <a:ext cx="2148840" cy="1737360"/>
          </a:xfrm>
          <a:prstGeom prst="rect">
            <a:avLst/>
          </a:prstGeom>
          <a:noFill/>
        </p:spPr>
        <p:txBody>
          <a:bodyPr wrap="square" lIns="0" tIns="0" rIns="0" bIns="0" anchor="t">
            <a:spAutoFit/>
          </a:bodyPr>
          <a:lstStyle/>
          <a:p>
            <a:pPr algn="ctr">
              <a:spcAft>
                <a:spcPts val="200"/>
              </a:spcAft>
            </a:pPr>
            <a:r>
              <a:rPr sz="1600" b="0" i="0">
                <a:solidFill>
                  <a:srgbClr val="A09890"/>
                </a:solidFill>
                <a:latin typeface="Calibri"/>
              </a:rPr>
              <a:t>orphans in May 2024,</a:t>
            </a:r>
          </a:p>
          <a:p>
            <a:pPr algn="ctr">
              <a:spcAft>
                <a:spcPts val="200"/>
              </a:spcAft>
            </a:pPr>
            <a:r>
              <a:rPr sz="1600" b="0" i="0">
                <a:solidFill>
                  <a:srgbClr val="A09890"/>
                </a:solidFill>
                <a:latin typeface="Calibri"/>
              </a:rPr>
              <a:t>when Isaac first wrote</a:t>
            </a:r>
          </a:p>
        </p:txBody>
      </p:sp>
      <p:sp>
        <p:nvSpPr>
          <p:cNvPr id="6" name="TextBox 5"/>
          <p:cNvSpPr txBox="1"/>
          <p:nvPr/>
        </p:nvSpPr>
        <p:spPr>
          <a:xfrm>
            <a:off x="5001768" y="2606040"/>
            <a:ext cx="2148840" cy="1143000"/>
          </a:xfrm>
          <a:prstGeom prst="rect">
            <a:avLst/>
          </a:prstGeom>
          <a:noFill/>
        </p:spPr>
        <p:txBody>
          <a:bodyPr wrap="square" lIns="0" tIns="0" rIns="0" bIns="0" anchor="t">
            <a:spAutoFit/>
          </a:bodyPr>
          <a:lstStyle/>
          <a:p>
            <a:pPr algn="ctr"/>
            <a:r>
              <a:rPr sz="7000" b="0" i="0">
                <a:solidFill>
                  <a:srgbClr val="B12524"/>
                </a:solidFill>
                <a:latin typeface="Cambria"/>
              </a:rPr>
              <a:t>494</a:t>
            </a:r>
          </a:p>
        </p:txBody>
      </p:sp>
      <p:sp>
        <p:nvSpPr>
          <p:cNvPr id="7" name="TextBox 6"/>
          <p:cNvSpPr txBox="1"/>
          <p:nvPr/>
        </p:nvSpPr>
        <p:spPr>
          <a:xfrm>
            <a:off x="5001768" y="3913632"/>
            <a:ext cx="2148840" cy="1737360"/>
          </a:xfrm>
          <a:prstGeom prst="rect">
            <a:avLst/>
          </a:prstGeom>
          <a:noFill/>
        </p:spPr>
        <p:txBody>
          <a:bodyPr wrap="square" lIns="0" tIns="0" rIns="0" bIns="0" anchor="t">
            <a:spAutoFit/>
          </a:bodyPr>
          <a:lstStyle/>
          <a:p>
            <a:pPr algn="ctr">
              <a:spcAft>
                <a:spcPts val="200"/>
              </a:spcAft>
            </a:pPr>
            <a:r>
              <a:rPr sz="1600" b="0" i="0">
                <a:solidFill>
                  <a:srgbClr val="A09890"/>
                </a:solidFill>
                <a:latin typeface="Calibri"/>
              </a:rPr>
              <a:t>enrolled today at</a:t>
            </a:r>
          </a:p>
          <a:p>
            <a:pPr algn="ctr">
              <a:spcAft>
                <a:spcPts val="200"/>
              </a:spcAft>
            </a:pPr>
            <a:r>
              <a:rPr sz="1600" b="0" i="0">
                <a:solidFill>
                  <a:srgbClr val="A09890"/>
                </a:solidFill>
                <a:latin typeface="Calibri"/>
              </a:rPr>
              <a:t>Great Love Junior Academy</a:t>
            </a:r>
          </a:p>
        </p:txBody>
      </p:sp>
      <p:sp>
        <p:nvSpPr>
          <p:cNvPr id="8" name="TextBox 7"/>
          <p:cNvSpPr txBox="1"/>
          <p:nvPr/>
        </p:nvSpPr>
        <p:spPr>
          <a:xfrm>
            <a:off x="2752344" y="2606040"/>
            <a:ext cx="2148840" cy="1143000"/>
          </a:xfrm>
          <a:prstGeom prst="rect">
            <a:avLst/>
          </a:prstGeom>
          <a:noFill/>
        </p:spPr>
        <p:txBody>
          <a:bodyPr wrap="square" lIns="0" tIns="0" rIns="0" bIns="0" anchor="t">
            <a:spAutoFit/>
          </a:bodyPr>
          <a:lstStyle/>
          <a:p>
            <a:pPr algn="ctr"/>
            <a:r>
              <a:rPr sz="7000" b="0" i="0">
                <a:solidFill>
                  <a:srgbClr val="B12524"/>
                </a:solidFill>
                <a:latin typeface="Cambria"/>
              </a:rPr>
              <a:t>150</a:t>
            </a:r>
          </a:p>
        </p:txBody>
      </p:sp>
      <p:sp>
        <p:nvSpPr>
          <p:cNvPr id="9" name="TextBox 8"/>
          <p:cNvSpPr txBox="1"/>
          <p:nvPr/>
        </p:nvSpPr>
        <p:spPr>
          <a:xfrm>
            <a:off x="2752344" y="3913632"/>
            <a:ext cx="2148840" cy="1737360"/>
          </a:xfrm>
          <a:prstGeom prst="rect">
            <a:avLst/>
          </a:prstGeom>
          <a:noFill/>
        </p:spPr>
        <p:txBody>
          <a:bodyPr wrap="square" lIns="0" tIns="0" rIns="0" bIns="0" anchor="t">
            <a:spAutoFit/>
          </a:bodyPr>
          <a:lstStyle/>
          <a:p>
            <a:pPr algn="ctr">
              <a:spcAft>
                <a:spcPts val="200"/>
              </a:spcAft>
            </a:pPr>
            <a:r>
              <a:rPr sz="1600" b="0" i="0">
                <a:solidFill>
                  <a:srgbClr val="A09890"/>
                </a:solidFill>
                <a:latin typeface="Calibri"/>
              </a:rPr>
              <a:t>orphans and scholarship</a:t>
            </a:r>
          </a:p>
          <a:p>
            <a:pPr algn="ctr">
              <a:spcAft>
                <a:spcPts val="200"/>
              </a:spcAft>
            </a:pPr>
            <a:r>
              <a:rPr sz="1600" b="0" i="0">
                <a:solidFill>
                  <a:srgbClr val="A09890"/>
                </a:solidFill>
                <a:latin typeface="Calibri"/>
              </a:rPr>
              <a:t>children we support</a:t>
            </a:r>
          </a:p>
        </p:txBody>
      </p:sp>
      <p:sp>
        <p:nvSpPr>
          <p:cNvPr id="10" name="TextBox 9"/>
          <p:cNvSpPr txBox="1"/>
          <p:nvPr/>
        </p:nvSpPr>
        <p:spPr>
          <a:xfrm>
            <a:off x="7251192" y="2606040"/>
            <a:ext cx="2148840" cy="1143000"/>
          </a:xfrm>
          <a:prstGeom prst="rect">
            <a:avLst/>
          </a:prstGeom>
          <a:noFill/>
        </p:spPr>
        <p:txBody>
          <a:bodyPr wrap="square" lIns="0" tIns="0" rIns="0" bIns="0" anchor="t">
            <a:spAutoFit/>
          </a:bodyPr>
          <a:lstStyle/>
          <a:p>
            <a:pPr algn="ctr"/>
            <a:r>
              <a:rPr sz="7000" b="0" i="0">
                <a:solidFill>
                  <a:srgbClr val="B12524"/>
                </a:solidFill>
                <a:latin typeface="Cambria"/>
              </a:rPr>
              <a:t>140</a:t>
            </a:r>
          </a:p>
        </p:txBody>
      </p:sp>
      <p:sp>
        <p:nvSpPr>
          <p:cNvPr id="11" name="TextBox 10"/>
          <p:cNvSpPr txBox="1"/>
          <p:nvPr/>
        </p:nvSpPr>
        <p:spPr>
          <a:xfrm>
            <a:off x="7251192" y="3913632"/>
            <a:ext cx="2148840" cy="1737360"/>
          </a:xfrm>
          <a:prstGeom prst="rect">
            <a:avLst/>
          </a:prstGeom>
          <a:noFill/>
        </p:spPr>
        <p:txBody>
          <a:bodyPr wrap="square" lIns="0" tIns="0" rIns="0" bIns="0" anchor="t">
            <a:spAutoFit/>
          </a:bodyPr>
          <a:lstStyle/>
          <a:p>
            <a:pPr algn="ctr">
              <a:spcAft>
                <a:spcPts val="200"/>
              </a:spcAft>
            </a:pPr>
            <a:r>
              <a:rPr sz="1600" b="0" i="0">
                <a:solidFill>
                  <a:srgbClr val="A09890"/>
                </a:solidFill>
                <a:latin typeface="Calibri"/>
              </a:rPr>
              <a:t>living at the school,</a:t>
            </a:r>
          </a:p>
          <a:p>
            <a:pPr algn="ctr">
              <a:spcAft>
                <a:spcPts val="200"/>
              </a:spcAft>
            </a:pPr>
            <a:r>
              <a:rPr sz="1600" b="0" i="0">
                <a:solidFill>
                  <a:srgbClr val="A09890"/>
                </a:solidFill>
                <a:latin typeface="Calibri"/>
              </a:rPr>
              <a:t>three meals a day</a:t>
            </a:r>
          </a:p>
        </p:txBody>
      </p:sp>
      <p:sp>
        <p:nvSpPr>
          <p:cNvPr id="12" name="TextBox 11"/>
          <p:cNvSpPr txBox="1"/>
          <p:nvPr/>
        </p:nvSpPr>
        <p:spPr>
          <a:xfrm>
            <a:off x="9500616" y="2606040"/>
            <a:ext cx="2148840" cy="1143000"/>
          </a:xfrm>
          <a:prstGeom prst="rect">
            <a:avLst/>
          </a:prstGeom>
          <a:noFill/>
        </p:spPr>
        <p:txBody>
          <a:bodyPr wrap="square" lIns="0" tIns="0" rIns="0" bIns="0" anchor="t">
            <a:spAutoFit/>
          </a:bodyPr>
          <a:lstStyle/>
          <a:p>
            <a:pPr algn="ctr"/>
            <a:r>
              <a:rPr sz="7000" b="0" i="0">
                <a:solidFill>
                  <a:srgbClr val="B12524"/>
                </a:solidFill>
                <a:latin typeface="Cambria"/>
              </a:rPr>
              <a:t>38</a:t>
            </a:r>
          </a:p>
        </p:txBody>
      </p:sp>
      <p:sp>
        <p:nvSpPr>
          <p:cNvPr id="13" name="TextBox 12"/>
          <p:cNvSpPr txBox="1"/>
          <p:nvPr/>
        </p:nvSpPr>
        <p:spPr>
          <a:xfrm>
            <a:off x="9500616" y="3913632"/>
            <a:ext cx="2148840" cy="1737360"/>
          </a:xfrm>
          <a:prstGeom prst="rect">
            <a:avLst/>
          </a:prstGeom>
          <a:noFill/>
        </p:spPr>
        <p:txBody>
          <a:bodyPr wrap="square" lIns="0" tIns="0" rIns="0" bIns="0" anchor="t">
            <a:spAutoFit/>
          </a:bodyPr>
          <a:lstStyle/>
          <a:p>
            <a:pPr algn="ctr">
              <a:spcAft>
                <a:spcPts val="200"/>
              </a:spcAft>
            </a:pPr>
            <a:r>
              <a:rPr sz="1600" b="0" i="0">
                <a:solidFill>
                  <a:srgbClr val="A09890"/>
                </a:solidFill>
                <a:latin typeface="Calibri"/>
              </a:rPr>
              <a:t>still waiting</a:t>
            </a:r>
          </a:p>
          <a:p>
            <a:pPr algn="ctr">
              <a:spcAft>
                <a:spcPts val="200"/>
              </a:spcAft>
            </a:pPr>
            <a:r>
              <a:rPr sz="1600" b="0" i="0">
                <a:solidFill>
                  <a:srgbClr val="A09890"/>
                </a:solidFill>
                <a:latin typeface="Calibri"/>
              </a:rPr>
              <a:t>for a sponsor</a:t>
            </a:r>
          </a:p>
        </p:txBody>
      </p:sp>
      <p:sp>
        <p:nvSpPr>
          <p:cNvPr id="14" name="TextBox 13"/>
          <p:cNvSpPr txBox="1"/>
          <p:nvPr/>
        </p:nvSpPr>
        <p:spPr>
          <a:xfrm>
            <a:off x="914400" y="5897880"/>
            <a:ext cx="10362895" cy="365760"/>
          </a:xfrm>
          <a:prstGeom prst="rect">
            <a:avLst/>
          </a:prstGeom>
          <a:noFill/>
        </p:spPr>
        <p:txBody>
          <a:bodyPr wrap="square" lIns="0" tIns="0" rIns="0" bIns="0" anchor="t">
            <a:spAutoFit/>
          </a:bodyPr>
          <a:lstStyle/>
          <a:p>
            <a:pPr algn="ctr"/>
            <a:r>
              <a:rPr sz="1400" b="0" i="1">
                <a:solidFill>
                  <a:srgbClr val="A09890"/>
                </a:solidFill>
                <a:latin typeface="Calibri"/>
              </a:rPr>
              <a:t>School roll, September 2026  ·  Baby Class to P7</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457200" y="274320"/>
            <a:ext cx="6400800" cy="731520"/>
          </a:xfrm>
          <a:prstGeom prst="rect">
            <a:avLst/>
          </a:prstGeom>
          <a:noFill/>
        </p:spPr>
        <p:txBody>
          <a:bodyPr wrap="square" lIns="0" tIns="0" rIns="0" bIns="0">
            <a:spAutoFit/>
          </a:bodyPr>
          <a:lstStyle/>
          <a:p>
            <a:pPr>
              <a:spcAft>
                <a:spcPts val="400"/>
              </a:spcAft>
            </a:pPr>
            <a:r>
              <a:rPr sz="2800" b="0">
                <a:solidFill>
                  <a:srgbClr val="F5F1EC"/>
                </a:solidFill>
                <a:latin typeface="Cambria"/>
              </a:rPr>
              <a:t>The building program</a:t>
            </a:r>
          </a:p>
        </p:txBody>
      </p:sp>
      <p:sp>
        <p:nvSpPr>
          <p:cNvPr id="5" name="TextBox 4"/>
          <p:cNvSpPr txBox="1"/>
          <p:nvPr/>
        </p:nvSpPr>
        <p:spPr>
          <a:xfrm>
            <a:off x="457200" y="1051560"/>
            <a:ext cx="3074680" cy="2286000"/>
          </a:xfrm>
          <a:prstGeom prst="rect">
            <a:avLst/>
          </a:prstGeom>
          <a:noFill/>
        </p:spPr>
        <p:txBody>
          <a:bodyPr wrap="square" lIns="0" tIns="0" rIns="0" bIns="0">
            <a:spAutoFit/>
          </a:bodyPr>
          <a:lstStyle/>
          <a:p>
            <a:pPr>
              <a:spcAft>
                <a:spcPts val="700"/>
              </a:spcAft>
            </a:pPr>
            <a:r>
              <a:rPr sz="1400" b="1">
                <a:solidFill>
                  <a:srgbClr val="F5F1EC"/>
                </a:solidFill>
                <a:latin typeface="Calibri"/>
              </a:rPr>
              <a:t>PLAN FOR 2026</a:t>
            </a:r>
          </a:p>
          <a:p>
            <a:pPr>
              <a:spcAft>
                <a:spcPts val="700"/>
              </a:spcAft>
            </a:pPr>
            <a:r>
              <a:rPr sz="1400" b="0">
                <a:solidFill>
                  <a:srgbClr val="F5F1EC"/>
                </a:solidFill>
                <a:latin typeface="Calibri"/>
              </a:rPr>
              <a:t>•  Lightning arrestors</a:t>
            </a:r>
            <a:r>
              <a:rPr sz="1400" b="1">
                <a:solidFill>
                  <a:srgbClr val="F5F1EC"/>
                </a:solidFill>
                <a:latin typeface="Calibri"/>
              </a:rPr>
              <a:t>  $1,100</a:t>
            </a:r>
          </a:p>
          <a:p>
            <a:pPr>
              <a:spcAft>
                <a:spcPts val="700"/>
              </a:spcAft>
            </a:pPr>
            <a:r>
              <a:rPr sz="1400" b="0">
                <a:solidFill>
                  <a:srgbClr val="F5F1EC"/>
                </a:solidFill>
                <a:latin typeface="Calibri"/>
              </a:rPr>
              <a:t>•  City water to the site</a:t>
            </a:r>
            <a:r>
              <a:rPr sz="1400" b="1">
                <a:solidFill>
                  <a:srgbClr val="F5F1EC"/>
                </a:solidFill>
                <a:latin typeface="Calibri"/>
              </a:rPr>
              <a:t>  $500</a:t>
            </a:r>
          </a:p>
          <a:p>
            <a:pPr>
              <a:spcAft>
                <a:spcPts val="700"/>
              </a:spcAft>
            </a:pPr>
            <a:r>
              <a:rPr sz="1400" b="0">
                <a:solidFill>
                  <a:srgbClr val="F5F1EC"/>
                </a:solidFill>
                <a:latin typeface="Calibri"/>
              </a:rPr>
              <a:t>•  Perimeter fence, 1,970 ft</a:t>
            </a:r>
            <a:r>
              <a:rPr sz="1400" b="1">
                <a:solidFill>
                  <a:srgbClr val="F5F1EC"/>
                </a:solidFill>
                <a:latin typeface="Calibri"/>
              </a:rPr>
              <a:t>  $12,253</a:t>
            </a:r>
          </a:p>
          <a:p>
            <a:pPr>
              <a:spcAft>
                <a:spcPts val="700"/>
              </a:spcAft>
            </a:pPr>
            <a:r>
              <a:rPr sz="1400" b="0">
                <a:solidFill>
                  <a:srgbClr val="F5F1EC"/>
                </a:solidFill>
                <a:latin typeface="Calibri"/>
              </a:rPr>
              <a:t>•  Four-classroom block</a:t>
            </a:r>
            <a:r>
              <a:rPr sz="1400" b="1">
                <a:solidFill>
                  <a:srgbClr val="F5F1EC"/>
                </a:solidFill>
                <a:latin typeface="Calibri"/>
              </a:rPr>
              <a:t>  $20,000</a:t>
            </a:r>
          </a:p>
        </p:txBody>
      </p:sp>
      <p:sp>
        <p:nvSpPr>
          <p:cNvPr id="6" name="TextBox 5"/>
          <p:cNvSpPr txBox="1"/>
          <p:nvPr/>
        </p:nvSpPr>
        <p:spPr>
          <a:xfrm>
            <a:off x="457200" y="3337560"/>
            <a:ext cx="3074680" cy="3017520"/>
          </a:xfrm>
          <a:prstGeom prst="rect">
            <a:avLst/>
          </a:prstGeom>
          <a:noFill/>
        </p:spPr>
        <p:txBody>
          <a:bodyPr wrap="square" lIns="0" tIns="0" rIns="0" bIns="0">
            <a:spAutoFit/>
          </a:bodyPr>
          <a:lstStyle/>
          <a:p>
            <a:pPr>
              <a:spcAft>
                <a:spcPts val="700"/>
              </a:spcAft>
            </a:pPr>
            <a:r>
              <a:rPr sz="1400" b="1">
                <a:solidFill>
                  <a:srgbClr val="F5F1EC"/>
                </a:solidFill>
                <a:latin typeface="Calibri"/>
              </a:rPr>
              <a:t>PLAN FOR 2027</a:t>
            </a:r>
          </a:p>
          <a:p>
            <a:pPr>
              <a:spcAft>
                <a:spcPts val="700"/>
              </a:spcAft>
            </a:pPr>
            <a:r>
              <a:rPr sz="1400" b="0">
                <a:solidFill>
                  <a:srgbClr val="F5F1EC"/>
                </a:solidFill>
                <a:latin typeface="Calibri"/>
              </a:rPr>
              <a:t>•  1  Girls’ dormitory</a:t>
            </a:r>
            <a:r>
              <a:rPr sz="1400" b="1">
                <a:solidFill>
                  <a:srgbClr val="F5F1EC"/>
                </a:solidFill>
                <a:latin typeface="Calibri"/>
              </a:rPr>
              <a:t>  $20,000</a:t>
            </a:r>
          </a:p>
          <a:p>
            <a:pPr>
              <a:spcAft>
                <a:spcPts val="700"/>
              </a:spcAft>
            </a:pPr>
            <a:r>
              <a:rPr sz="1400" b="0">
                <a:solidFill>
                  <a:srgbClr val="F5F1EC"/>
                </a:solidFill>
                <a:latin typeface="Calibri"/>
              </a:rPr>
              <a:t>•  2  Girls’ toilet and washroom</a:t>
            </a:r>
            <a:r>
              <a:rPr sz="1400" b="1">
                <a:solidFill>
                  <a:srgbClr val="F5F1EC"/>
                </a:solidFill>
                <a:latin typeface="Calibri"/>
              </a:rPr>
              <a:t>  $15,000</a:t>
            </a:r>
          </a:p>
          <a:p>
            <a:pPr>
              <a:spcAft>
                <a:spcPts val="700"/>
              </a:spcAft>
            </a:pPr>
            <a:r>
              <a:rPr sz="1400" b="0">
                <a:solidFill>
                  <a:srgbClr val="F5F1EC"/>
                </a:solidFill>
                <a:latin typeface="Calibri"/>
              </a:rPr>
              <a:t>•  3  Boys’ dormitory</a:t>
            </a:r>
            <a:r>
              <a:rPr sz="1400" b="1">
                <a:solidFill>
                  <a:srgbClr val="F5F1EC"/>
                </a:solidFill>
                <a:latin typeface="Calibri"/>
              </a:rPr>
              <a:t>  $20,000</a:t>
            </a:r>
          </a:p>
          <a:p>
            <a:pPr>
              <a:spcAft>
                <a:spcPts val="700"/>
              </a:spcAft>
            </a:pPr>
            <a:r>
              <a:rPr sz="1400" b="0">
                <a:solidFill>
                  <a:srgbClr val="F5F1EC"/>
                </a:solidFill>
                <a:latin typeface="Calibri"/>
              </a:rPr>
              <a:t>•  4  Boys’ toilet and washroom</a:t>
            </a:r>
            <a:r>
              <a:rPr sz="1400" b="1">
                <a:solidFill>
                  <a:srgbClr val="F5F1EC"/>
                </a:solidFill>
                <a:latin typeface="Calibri"/>
              </a:rPr>
              <a:t>  $15,000</a:t>
            </a:r>
          </a:p>
          <a:p>
            <a:pPr>
              <a:spcAft>
                <a:spcPts val="700"/>
              </a:spcAft>
            </a:pPr>
            <a:r>
              <a:rPr sz="1400" b="0">
                <a:solidFill>
                  <a:srgbClr val="F5F1EC"/>
                </a:solidFill>
                <a:latin typeface="Calibri"/>
              </a:rPr>
              <a:t>•  5  Old dormitory remodel</a:t>
            </a:r>
            <a:r>
              <a:rPr sz="1400" b="1">
                <a:solidFill>
                  <a:srgbClr val="F5F1EC"/>
                </a:solidFill>
                <a:latin typeface="Calibri"/>
              </a:rPr>
              <a:t>  $10,000</a:t>
            </a:r>
          </a:p>
        </p:txBody>
      </p:sp>
      <p:sp>
        <p:nvSpPr>
          <p:cNvPr id="7" name="TextBox 6"/>
          <p:cNvSpPr txBox="1"/>
          <p:nvPr/>
        </p:nvSpPr>
        <p:spPr>
          <a:xfrm>
            <a:off x="457200" y="6510528"/>
            <a:ext cx="11338560" cy="365760"/>
          </a:xfrm>
          <a:prstGeom prst="rect">
            <a:avLst/>
          </a:prstGeom>
          <a:noFill/>
        </p:spPr>
        <p:txBody>
          <a:bodyPr wrap="square" lIns="0" tIns="0" rIns="0" bIns="0">
            <a:spAutoFit/>
          </a:bodyPr>
          <a:lstStyle/>
          <a:p>
            <a:pPr>
              <a:spcAft>
                <a:spcPts val="400"/>
              </a:spcAft>
            </a:pPr>
            <a:r>
              <a:rPr sz="1000" b="0">
                <a:solidFill>
                  <a:srgbClr val="A09890"/>
                </a:solidFill>
                <a:latin typeface="Calibri"/>
              </a:rPr>
              <a:t>Building costs are current estimates from the team in Uganda. The classroom block already has $10,000 in hand.</a:t>
            </a:r>
          </a:p>
        </p:txBody>
      </p:sp>
      <p:pic>
        <p:nvPicPr>
          <p:cNvPr id="8" name="Picture 7" descr="image.jpg"/>
          <p:cNvPicPr>
            <a:picLocks noChangeAspect="1"/>
          </p:cNvPicPr>
          <p:nvPr/>
        </p:nvPicPr>
        <p:blipFill>
          <a:blip r:embed="rId2"/>
          <a:stretch>
            <a:fillRect/>
          </a:stretch>
        </p:blipFill>
        <p:spPr>
          <a:xfrm>
            <a:off x="4199637" y="822960"/>
            <a:ext cx="7672018" cy="5349240"/>
          </a:xfrm>
          <a:prstGeom prst="rect">
            <a:avLst/>
          </a:prstGeom>
        </p:spPr>
      </p:pic>
      <p:sp>
        <p:nvSpPr>
          <p:cNvPr id="9" name="TextBox 8"/>
          <p:cNvSpPr txBox="1"/>
          <p:nvPr/>
        </p:nvSpPr>
        <p:spPr>
          <a:xfrm>
            <a:off x="4199637" y="6227064"/>
            <a:ext cx="7672018" cy="320040"/>
          </a:xfrm>
          <a:prstGeom prst="rect">
            <a:avLst/>
          </a:prstGeom>
          <a:noFill/>
        </p:spPr>
        <p:txBody>
          <a:bodyPr wrap="square" lIns="0" tIns="0" rIns="0" bIns="0">
            <a:spAutoFit/>
          </a:bodyPr>
          <a:lstStyle/>
          <a:p>
            <a:pPr algn="ctr"/>
            <a:r>
              <a:rPr sz="1500">
                <a:solidFill>
                  <a:srgbClr val="F5F1EC"/>
                </a:solidFill>
                <a:latin typeface="Cambria"/>
              </a:rPr>
              <a:t>Six phases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path.jpg"/>
          <p:cNvPicPr>
            <a:picLocks noChangeAspect="1"/>
          </p:cNvPicPr>
          <p:nvPr/>
        </p:nvPicPr>
        <p:blipFill>
          <a:blip r:embed="rId2"/>
          <a:stretch>
            <a:fillRect/>
          </a:stretch>
        </p:blipFill>
        <p:spPr>
          <a:xfrm>
            <a:off x="0" y="0"/>
            <a:ext cx="12191695" cy="6858000"/>
          </a:xfrm>
          <a:prstGeom prst="rect">
            <a:avLst/>
          </a:prstGeom>
        </p:spPr>
      </p:pic>
      <p:sp>
        <p:nvSpPr>
          <p:cNvPr id="3" name="TextBox 2"/>
          <p:cNvSpPr txBox="1"/>
          <p:nvPr/>
        </p:nvSpPr>
        <p:spPr>
          <a:xfrm>
            <a:off x="914400" y="4846320"/>
            <a:ext cx="9144000" cy="1371600"/>
          </a:xfrm>
          <a:prstGeom prst="rect">
            <a:avLst/>
          </a:prstGeom>
          <a:noFill/>
        </p:spPr>
        <p:txBody>
          <a:bodyPr wrap="square" lIns="0" tIns="0" rIns="0" bIns="0" anchor="t">
            <a:spAutoFit/>
          </a:bodyPr>
          <a:lstStyle/>
          <a:p>
            <a:pPr algn="l">
              <a:spcAft>
                <a:spcPts val="600"/>
              </a:spcAft>
            </a:pPr>
            <a:r>
              <a:rPr sz="4000" b="1" i="0">
                <a:solidFill>
                  <a:srgbClr val="F5F1EC"/>
                </a:solidFill>
                <a:latin typeface="Cambria"/>
              </a:rPr>
              <a:t>The Walk</a:t>
            </a:r>
          </a:p>
          <a:p>
            <a:pPr algn="l">
              <a:spcAft>
                <a:spcPts val="600"/>
              </a:spcAft>
            </a:pPr>
            <a:r>
              <a:rPr sz="2000" b="1" i="0">
                <a:solidFill>
                  <a:srgbClr val="F5F1EC"/>
                </a:solidFill>
                <a:latin typeface="Calibri"/>
              </a:rPr>
              <a:t>FEBRUARY 2026</a:t>
            </a:r>
          </a:p>
          <a:p>
            <a:pPr algn="l"/>
            <a:r>
              <a:rPr sz="3300" b="0" i="0">
                <a:solidFill>
                  <a:srgbClr val="F5F1EC"/>
                </a:solidFill>
                <a:latin typeface="Cambria"/>
              </a:rPr>
              <a:t>We went to see for ourselves.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julius.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695547" y="228600"/>
            <a:ext cx="4800600" cy="6400800"/>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914400" y="658368"/>
            <a:ext cx="10362895" cy="640080"/>
          </a:xfrm>
          <a:prstGeom prst="rect">
            <a:avLst/>
          </a:prstGeom>
          <a:noFill/>
        </p:spPr>
        <p:txBody>
          <a:bodyPr wrap="square" lIns="0" tIns="0" rIns="0" bIns="0" anchor="t">
            <a:spAutoFit/>
          </a:bodyPr>
          <a:lstStyle/>
          <a:p>
            <a:pPr algn="ctr"/>
            <a:r>
              <a:rPr sz="3400" b="0" i="0">
                <a:solidFill>
                  <a:srgbClr val="F5F1EC"/>
                </a:solidFill>
                <a:latin typeface="Cambria"/>
              </a:rPr>
              <a:t>Two houses</a:t>
            </a:r>
          </a:p>
        </p:txBody>
      </p:sp>
      <p:pic>
        <p:nvPicPr>
          <p:cNvPr id="4" name="Picture 3" descr="house_mary.jpg"/>
          <p:cNvPicPr>
            <a:picLocks noChangeAspect="1"/>
          </p:cNvPicPr>
          <p:nvPr/>
        </p:nvPicPr>
        <p:blipFill>
          <a:blip r:embed="rId2"/>
          <a:stretch>
            <a:fillRect/>
          </a:stretch>
        </p:blipFill>
        <p:spPr>
          <a:xfrm>
            <a:off x="777240" y="1572768"/>
            <a:ext cx="5120640" cy="2761488"/>
          </a:xfrm>
          <a:prstGeom prst="rect">
            <a:avLst/>
          </a:prstGeom>
        </p:spPr>
      </p:pic>
      <p:pic>
        <p:nvPicPr>
          <p:cNvPr id="5" name="Picture 4" descr="house_julius.jpg"/>
          <p:cNvPicPr>
            <a:picLocks noChangeAspect="1"/>
          </p:cNvPicPr>
          <p:nvPr/>
        </p:nvPicPr>
        <p:blipFill>
          <a:blip r:embed="rId3"/>
          <a:stretch>
            <a:fillRect/>
          </a:stretch>
        </p:blipFill>
        <p:spPr>
          <a:xfrm>
            <a:off x="6291072" y="1572768"/>
            <a:ext cx="5120640" cy="2761488"/>
          </a:xfrm>
          <a:prstGeom prst="rect">
            <a:avLst/>
          </a:prstGeom>
        </p:spPr>
      </p:pic>
      <p:sp>
        <p:nvSpPr>
          <p:cNvPr id="6" name="TextBox 5"/>
          <p:cNvSpPr txBox="1"/>
          <p:nvPr/>
        </p:nvSpPr>
        <p:spPr>
          <a:xfrm>
            <a:off x="777240" y="4498848"/>
            <a:ext cx="5120640" cy="822960"/>
          </a:xfrm>
          <a:prstGeom prst="rect">
            <a:avLst/>
          </a:prstGeom>
          <a:noFill/>
        </p:spPr>
        <p:txBody>
          <a:bodyPr wrap="square" lIns="0" tIns="0" rIns="0" bIns="0" anchor="t">
            <a:spAutoFit/>
          </a:bodyPr>
          <a:lstStyle/>
          <a:p>
            <a:pPr algn="ctr">
              <a:spcAft>
                <a:spcPts val="300"/>
              </a:spcAft>
            </a:pPr>
            <a:r>
              <a:rPr sz="2100" b="0" i="0">
                <a:solidFill>
                  <a:srgbClr val="F5F1EC"/>
                </a:solidFill>
                <a:latin typeface="Cambria"/>
              </a:rPr>
              <a:t>Mary Auma and her children</a:t>
            </a:r>
          </a:p>
          <a:p>
            <a:pPr algn="ctr">
              <a:spcAft>
                <a:spcPts val="300"/>
              </a:spcAft>
            </a:pPr>
            <a:r>
              <a:rPr sz="1600" b="0" i="0">
                <a:solidFill>
                  <a:srgbClr val="A09890"/>
                </a:solidFill>
                <a:latin typeface="Calibri"/>
              </a:rPr>
              <a:t>about 380 square feet</a:t>
            </a:r>
          </a:p>
        </p:txBody>
      </p:sp>
      <p:sp>
        <p:nvSpPr>
          <p:cNvPr id="7" name="TextBox 6"/>
          <p:cNvSpPr txBox="1"/>
          <p:nvPr/>
        </p:nvSpPr>
        <p:spPr>
          <a:xfrm>
            <a:off x="6291072" y="4498848"/>
            <a:ext cx="5120640" cy="822960"/>
          </a:xfrm>
          <a:prstGeom prst="rect">
            <a:avLst/>
          </a:prstGeom>
          <a:noFill/>
        </p:spPr>
        <p:txBody>
          <a:bodyPr wrap="square" lIns="0" tIns="0" rIns="0" bIns="0" anchor="t">
            <a:spAutoFit/>
          </a:bodyPr>
          <a:lstStyle/>
          <a:p>
            <a:pPr algn="ctr">
              <a:spcAft>
                <a:spcPts val="300"/>
              </a:spcAft>
            </a:pPr>
            <a:r>
              <a:rPr sz="2100" b="0" i="0">
                <a:solidFill>
                  <a:srgbClr val="F5F1EC"/>
                </a:solidFill>
                <a:latin typeface="Cambria"/>
              </a:rPr>
              <a:t>Julius and his family</a:t>
            </a:r>
          </a:p>
          <a:p>
            <a:pPr algn="ctr">
              <a:spcAft>
                <a:spcPts val="300"/>
              </a:spcAft>
            </a:pPr>
            <a:r>
              <a:rPr sz="1600" b="0" i="0">
                <a:solidFill>
                  <a:srgbClr val="A09890"/>
                </a:solidFill>
                <a:latin typeface="Calibri"/>
              </a:rPr>
              <a:t>about 530 square feet</a:t>
            </a:r>
          </a:p>
        </p:txBody>
      </p:sp>
      <p:sp>
        <p:nvSpPr>
          <p:cNvPr id="8" name="TextBox 7"/>
          <p:cNvSpPr txBox="1"/>
          <p:nvPr/>
        </p:nvSpPr>
        <p:spPr>
          <a:xfrm>
            <a:off x="914400" y="5715000"/>
            <a:ext cx="10362895" cy="822960"/>
          </a:xfrm>
          <a:prstGeom prst="rect">
            <a:avLst/>
          </a:prstGeom>
          <a:noFill/>
        </p:spPr>
        <p:txBody>
          <a:bodyPr wrap="square" lIns="0" tIns="0" rIns="0" bIns="0" anchor="t">
            <a:spAutoFit/>
          </a:bodyPr>
          <a:lstStyle/>
          <a:p>
            <a:pPr algn="ctr">
              <a:spcAft>
                <a:spcPts val="400"/>
              </a:spcAft>
            </a:pPr>
            <a:r>
              <a:rPr sz="3000" b="0" i="0">
                <a:solidFill>
                  <a:srgbClr val="B12524"/>
                </a:solidFill>
                <a:latin typeface="Cambria"/>
              </a:rPr>
              <a:t>$7,584 for both.</a:t>
            </a:r>
          </a:p>
          <a:p>
            <a:pPr algn="ctr">
              <a:spcAft>
                <a:spcPts val="400"/>
              </a:spcAft>
            </a:pPr>
            <a:r>
              <a:rPr sz="1900" b="0" i="0">
                <a:solidFill>
                  <a:srgbClr val="A09890"/>
                </a:solidFill>
                <a:latin typeface="Calibri"/>
              </a:rPr>
              <a:t>Two families out of mud houses, into houses they own.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mary.mp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426567" y="169163"/>
            <a:ext cx="11338560" cy="6519672"/>
          </a:xfrm>
          <a:prstGeom prst="rect">
            <a:avLst/>
          </a:prstGeom>
        </p:spPr>
      </p:pic>
    </p:spTree>
  </p:cSld>
  <p:clrMapOvr>
    <a:masterClrMapping/>
  </p:clrMapOvr>
  <p:transition spd="med"/>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92700"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100000">
                <p:cTn id="7" fill="hold" display="0">
                  <p:stCondLst>
                    <p:cond delay="indefinite"/>
                  </p:stCondLst>
                </p:cTn>
                <p:tgtEl>
                  <p:spTgt spid="3"/>
                </p:tgtEl>
              </p:cMediaNode>
            </p:video>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554480" y="2148840"/>
            <a:ext cx="9082735" cy="2743200"/>
          </a:xfrm>
          <a:prstGeom prst="rect">
            <a:avLst/>
          </a:prstGeom>
          <a:noFill/>
        </p:spPr>
        <p:txBody>
          <a:bodyPr wrap="square" lIns="0" tIns="0" rIns="0" bIns="0" anchor="t">
            <a:spAutoFit/>
          </a:bodyPr>
          <a:lstStyle/>
          <a:p>
            <a:pPr algn="ctr">
              <a:spcAft>
                <a:spcPts val="800"/>
              </a:spcAft>
            </a:pPr>
            <a:r>
              <a:rPr sz="3100" b="0" i="0">
                <a:solidFill>
                  <a:srgbClr val="F5F1EC"/>
                </a:solidFill>
                <a:latin typeface="Cambria"/>
              </a:rPr>
              <a:t>“We have put the spring of water</a:t>
            </a:r>
          </a:p>
          <a:p>
            <a:pPr algn="ctr">
              <a:spcAft>
                <a:spcPts val="800"/>
              </a:spcAft>
            </a:pPr>
            <a:r>
              <a:rPr sz="3100" b="0" i="0">
                <a:solidFill>
                  <a:srgbClr val="F5F1EC"/>
                </a:solidFill>
                <a:latin typeface="Cambria"/>
              </a:rPr>
              <a:t>amidst the wilderness.</a:t>
            </a:r>
          </a:p>
          <a:p>
            <a:pPr algn="ctr">
              <a:spcAft>
                <a:spcPts val="800"/>
              </a:spcAft>
            </a:pPr>
            <a:r>
              <a:rPr sz="3100" b="0" i="0">
                <a:solidFill>
                  <a:srgbClr val="F5F1EC"/>
                </a:solidFill>
                <a:latin typeface="Cambria"/>
              </a:rPr>
              <a:t>Our village is seeing the school</a:t>
            </a:r>
          </a:p>
          <a:p>
            <a:pPr algn="ctr">
              <a:spcAft>
                <a:spcPts val="800"/>
              </a:spcAft>
            </a:pPr>
            <a:r>
              <a:rPr sz="3100" b="0" i="0">
                <a:solidFill>
                  <a:srgbClr val="F5F1EC"/>
                </a:solidFill>
                <a:latin typeface="Cambria"/>
              </a:rPr>
              <a:t>as a prayer answered.”</a:t>
            </a:r>
          </a:p>
        </p:txBody>
      </p:sp>
      <p:sp>
        <p:nvSpPr>
          <p:cNvPr id="4" name="TextBox 3"/>
          <p:cNvSpPr txBox="1"/>
          <p:nvPr/>
        </p:nvSpPr>
        <p:spPr>
          <a:xfrm>
            <a:off x="1554480" y="5074920"/>
            <a:ext cx="9082735" cy="365760"/>
          </a:xfrm>
          <a:prstGeom prst="rect">
            <a:avLst/>
          </a:prstGeom>
          <a:noFill/>
        </p:spPr>
        <p:txBody>
          <a:bodyPr wrap="square" lIns="0" tIns="0" rIns="0" bIns="0" anchor="t">
            <a:spAutoFit/>
          </a:bodyPr>
          <a:lstStyle/>
          <a:p>
            <a:pPr algn="ctr"/>
            <a:r>
              <a:rPr sz="1600" b="0" i="1">
                <a:solidFill>
                  <a:srgbClr val="A09890"/>
                </a:solidFill>
                <a:latin typeface="Calibri"/>
              </a:rPr>
              <a:t>Pastor Isaac Muwewesi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2000"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1097280" y="731520"/>
            <a:ext cx="9997135" cy="5394960"/>
          </a:xfrm>
          <a:prstGeom prst="rect">
            <a:avLst/>
          </a:prstGeom>
          <a:noFill/>
        </p:spPr>
        <p:txBody>
          <a:bodyPr wrap="square" lIns="0" tIns="0" rIns="0" bIns="0" anchor="ctr">
            <a:spAutoFit/>
          </a:bodyPr>
          <a:lstStyle/>
          <a:p>
            <a:pPr algn="ctr">
              <a:spcAft>
                <a:spcPts val="1800"/>
              </a:spcAft>
            </a:pPr>
            <a:r>
              <a:rPr sz="9600" b="1">
                <a:solidFill>
                  <a:srgbClr val="F5F1EC"/>
                </a:solidFill>
                <a:latin typeface="Cambria"/>
              </a:rPr>
              <a:t>$20 a month.</a:t>
            </a:r>
          </a:p>
          <a:p>
            <a:pPr algn="ctr">
              <a:spcAft>
                <a:spcPts val="3000"/>
              </a:spcAft>
            </a:pPr>
            <a:r>
              <a:rPr sz="3000" b="0">
                <a:solidFill>
                  <a:srgbClr val="F5F1EC"/>
                </a:solidFill>
                <a:latin typeface="Cambria"/>
              </a:rPr>
              <a:t>A child’s meals.  Their education.  A birthday gift.</a:t>
            </a:r>
          </a:p>
          <a:p>
            <a:pPr algn="ctr">
              <a:spcAft>
                <a:spcPts val="400"/>
              </a:spcAft>
            </a:pPr>
            <a:r>
              <a:rPr sz="2200" b="0">
                <a:solidFill>
                  <a:srgbClr val="A09890"/>
                </a:solidFill>
                <a:latin typeface="Calibri"/>
              </a:rPr>
              <a:t>29 children are still waiting for a sponsor.</a:t>
            </a:r>
          </a:p>
          <a:p>
            <a:pPr algn="ctr">
              <a:spcAft>
                <a:spcPts val="0"/>
              </a:spcAft>
            </a:pPr>
            <a:r>
              <a:rPr sz="2200" b="0">
                <a:solidFill>
                  <a:srgbClr val="A09890"/>
                </a:solidFill>
                <a:latin typeface="Calibri"/>
              </a:rPr>
              <a:t>Their faces are on the boards.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695" cy="6858000"/>
          </a:xfrm>
          <a:prstGeom prst="rect">
            <a:avLst/>
          </a:prstGeom>
          <a:solidFill>
            <a:srgbClr val="12100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pic>
        <p:nvPicPr>
          <p:cNvPr id="3" name="Picture 2" descr="logo2.png"/>
          <p:cNvPicPr>
            <a:picLocks noChangeAspect="1"/>
          </p:cNvPicPr>
          <p:nvPr/>
        </p:nvPicPr>
        <p:blipFill>
          <a:blip r:embed="rId2"/>
          <a:stretch>
            <a:fillRect/>
          </a:stretch>
        </p:blipFill>
        <p:spPr>
          <a:xfrm>
            <a:off x="5230368" y="1783080"/>
            <a:ext cx="1737360" cy="1621536"/>
          </a:xfrm>
          <a:prstGeom prst="rect">
            <a:avLst/>
          </a:prstGeom>
        </p:spPr>
      </p:pic>
      <p:sp>
        <p:nvSpPr>
          <p:cNvPr id="4" name="TextBox 3"/>
          <p:cNvSpPr txBox="1"/>
          <p:nvPr/>
        </p:nvSpPr>
        <p:spPr>
          <a:xfrm>
            <a:off x="1371600" y="3840480"/>
            <a:ext cx="9448495" cy="1828800"/>
          </a:xfrm>
          <a:prstGeom prst="rect">
            <a:avLst/>
          </a:prstGeom>
          <a:noFill/>
        </p:spPr>
        <p:txBody>
          <a:bodyPr wrap="square" lIns="0" tIns="0" rIns="0" bIns="0" anchor="t">
            <a:spAutoFit/>
          </a:bodyPr>
          <a:lstStyle/>
          <a:p>
            <a:pPr algn="ctr">
              <a:spcAft>
                <a:spcPts val="400"/>
              </a:spcAft>
            </a:pPr>
            <a:r>
              <a:rPr sz="3800" b="0" i="0">
                <a:solidFill>
                  <a:srgbClr val="F5F1EC"/>
                </a:solidFill>
                <a:latin typeface="Cambria"/>
              </a:rPr>
              <a:t>He Is Worthy</a:t>
            </a:r>
          </a:p>
          <a:p>
            <a:pPr algn="ctr">
              <a:spcAft>
                <a:spcPts val="400"/>
              </a:spcAft>
            </a:pPr>
            <a:endParaRPr sz="3800" b="0" i="0">
              <a:solidFill>
                <a:srgbClr val="F5F1EC"/>
              </a:solidFill>
              <a:latin typeface="Cambria"/>
            </a:endParaRPr>
          </a:p>
          <a:p>
            <a:pPr algn="ctr">
              <a:spcAft>
                <a:spcPts val="400"/>
              </a:spcAft>
            </a:pPr>
            <a:r>
              <a:rPr sz="2800" b="0" i="0">
                <a:solidFill>
                  <a:srgbClr val="B12524"/>
                </a:solidFill>
                <a:latin typeface="Calibri"/>
              </a:rPr>
              <a:t>heisworthy.net</a:t>
            </a:r>
          </a:p>
        </p:txBody>
      </p:sp>
      <p:sp>
        <p:nvSpPr>
          <p:cNvPr id="5" name="TextBox 4"/>
          <p:cNvSpPr txBox="1"/>
          <p:nvPr/>
        </p:nvSpPr>
        <p:spPr>
          <a:xfrm>
            <a:off x="1371600" y="5989320"/>
            <a:ext cx="9448495" cy="457200"/>
          </a:xfrm>
          <a:prstGeom prst="rect">
            <a:avLst/>
          </a:prstGeom>
          <a:noFill/>
        </p:spPr>
        <p:txBody>
          <a:bodyPr wrap="square" lIns="0" tIns="0" rIns="0" bIns="0" anchor="t">
            <a:spAutoFit/>
          </a:bodyPr>
          <a:lstStyle/>
          <a:p>
            <a:pPr algn="ctr"/>
            <a:r>
              <a:rPr sz="1400" b="0" i="0">
                <a:solidFill>
                  <a:srgbClr val="A09890"/>
                </a:solidFill>
                <a:latin typeface="Calibri"/>
              </a:rPr>
              <a:t>Starkville, Mississippi  ·  a registered 501(c)(3)  ·  gifts are tax deductible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71</TotalTime>
  <Words>933</Words>
  <Application>Microsoft Macintosh PowerPoint</Application>
  <PresentationFormat>Widescreen</PresentationFormat>
  <Paragraphs>139</Paragraphs>
  <Slides>22</Slides>
  <Notes>1</Notes>
  <HiddenSlides>0</HiddenSlides>
  <MMClips>3</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22</vt:i4>
      </vt:variant>
    </vt:vector>
  </HeadingPairs>
  <TitlesOfParts>
    <vt:vector size="2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max alston</cp:lastModifiedBy>
  <cp:revision>8</cp:revision>
  <dcterms:created xsi:type="dcterms:W3CDTF">2013-01-27T09:14:16Z</dcterms:created>
  <dcterms:modified xsi:type="dcterms:W3CDTF">2026-10-09T17:24:27Z</dcterms:modified>
  <cp:category/>
</cp:coreProperties>
</file>